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81" r:id="rId4"/>
    <p:sldId id="282" r:id="rId5"/>
    <p:sldId id="257" r:id="rId6"/>
    <p:sldId id="258" r:id="rId7"/>
    <p:sldId id="270" r:id="rId8"/>
    <p:sldId id="259" r:id="rId9"/>
    <p:sldId id="260" r:id="rId10"/>
    <p:sldId id="261" r:id="rId11"/>
    <p:sldId id="262" r:id="rId12"/>
    <p:sldId id="263" r:id="rId13"/>
    <p:sldId id="264" r:id="rId14"/>
    <p:sldId id="265" r:id="rId15"/>
    <p:sldId id="266" r:id="rId16"/>
    <p:sldId id="267" r:id="rId17"/>
    <p:sldId id="268" r:id="rId18"/>
    <p:sldId id="269" r:id="rId19"/>
    <p:sldId id="271" r:id="rId20"/>
    <p:sldId id="272" r:id="rId21"/>
    <p:sldId id="273" r:id="rId22"/>
    <p:sldId id="274" r:id="rId23"/>
    <p:sldId id="275" r:id="rId24"/>
    <p:sldId id="276" r:id="rId25"/>
    <p:sldId id="277" r:id="rId26"/>
    <p:sldId id="278" r:id="rId27"/>
    <p:sldId id="279" r:id="rId28"/>
    <p:sldId id="280" r:id="rId29"/>
    <p:sldId id="283" r:id="rId30"/>
    <p:sldId id="284" r:id="rId31"/>
    <p:sldId id="285" r:id="rId32"/>
    <p:sldId id="286" r:id="rId33"/>
    <p:sldId id="287" r:id="rId34"/>
    <p:sldId id="297" r:id="rId35"/>
    <p:sldId id="288" r:id="rId36"/>
    <p:sldId id="289" r:id="rId37"/>
    <p:sldId id="290" r:id="rId38"/>
    <p:sldId id="291" r:id="rId39"/>
    <p:sldId id="292" r:id="rId40"/>
    <p:sldId id="293" r:id="rId41"/>
    <p:sldId id="294" r:id="rId42"/>
    <p:sldId id="295" r:id="rId43"/>
    <p:sldId id="296" r:id="rId44"/>
    <p:sldId id="298" r:id="rId45"/>
    <p:sldId id="299" r:id="rId46"/>
    <p:sldId id="300" r:id="rId47"/>
    <p:sldId id="325" r:id="rId48"/>
    <p:sldId id="326" r:id="rId49"/>
    <p:sldId id="327" r:id="rId50"/>
    <p:sldId id="32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74" d="100"/>
          <a:sy n="74" d="100"/>
        </p:scale>
        <p:origin x="54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7.xml"/><Relationship Id="rId2" Type="http://schemas.openxmlformats.org/officeDocument/2006/relationships/image" Target="../media/image1.jpeg"/><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9.xml"/><Relationship Id="rId2" Type="http://schemas.openxmlformats.org/officeDocument/2006/relationships/image" Target="../media/image1.jpeg"/><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1.xml"/><Relationship Id="rId2" Type="http://schemas.openxmlformats.org/officeDocument/2006/relationships/image" Target="../media/image1.jpeg"/><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3.xml"/><Relationship Id="rId2" Type="http://schemas.openxmlformats.org/officeDocument/2006/relationships/image" Target="../media/image1.jpeg"/><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5.xml"/><Relationship Id="rId2" Type="http://schemas.openxmlformats.org/officeDocument/2006/relationships/image" Target="../media/image1.jpeg"/><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7.xml"/><Relationship Id="rId2" Type="http://schemas.openxmlformats.org/officeDocument/2006/relationships/image" Target="../media/image1.jpeg"/><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29.xml"/><Relationship Id="rId2" Type="http://schemas.openxmlformats.org/officeDocument/2006/relationships/image" Target="../media/image1.jpeg"/><Relationship Id="rId1" Type="http://schemas.openxmlformats.org/officeDocument/2006/relationships/tags" Target="../tags/tag28.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31.xml"/><Relationship Id="rId2" Type="http://schemas.openxmlformats.org/officeDocument/2006/relationships/image" Target="../media/image1.jpeg"/><Relationship Id="rId1" Type="http://schemas.openxmlformats.org/officeDocument/2006/relationships/tags" Target="../tags/tag30.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33.xml"/><Relationship Id="rId2" Type="http://schemas.openxmlformats.org/officeDocument/2006/relationships/image" Target="../media/image1.jpeg"/><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4.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5.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6.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8.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39.xml"/><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tags" Target="../tags/tag40.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41.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43.xml"/><Relationship Id="rId2" Type="http://schemas.openxmlformats.org/officeDocument/2006/relationships/image" Target="../media/image1.jpeg"/><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tags" Target="../tags/tag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tags" Target="../tags/tag45.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tags" Target="../tags/tag46.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tags" Target="../tags/tag47.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2.png"/><Relationship Id="rId2" Type="http://schemas.openxmlformats.org/officeDocument/2006/relationships/tags" Target="../tags/tag48.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49.xml"/><Relationship Id="rId2" Type="http://schemas.openxmlformats.org/officeDocument/2006/relationships/image" Target="../media/image1.jpeg"/><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50.xml"/><Relationship Id="rId2" Type="http://schemas.openxmlformats.org/officeDocument/2006/relationships/image" Target="../media/image1.jpe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2.png"/><Relationship Id="rId2" Type="http://schemas.openxmlformats.org/officeDocument/2006/relationships/tags" Target="../tags/tag51.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2.xml"/><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3.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4.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5.xml"/><Relationship Id="rId2" Type="http://schemas.openxmlformats.org/officeDocument/2006/relationships/image" Target="../media/image1.jpe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5.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6.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tags" Target="../tags/tag57.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2.png"/><Relationship Id="rId2" Type="http://schemas.openxmlformats.org/officeDocument/2006/relationships/tags" Target="../tags/tag58.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tags" Target="../tags/tag59.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tags" Target="../tags/tag60.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2.png"/><Relationship Id="rId2" Type="http://schemas.openxmlformats.org/officeDocument/2006/relationships/tags" Target="../tags/tag61.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2.xml"/><Relationship Id="rId2" Type="http://schemas.openxmlformats.org/officeDocument/2006/relationships/image" Target="../media/image1.jpe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3.xml"/><Relationship Id="rId2" Type="http://schemas.openxmlformats.org/officeDocument/2006/relationships/image" Target="../media/image1.jpeg"/><Relationship Id="rId1" Type="http://schemas.openxmlformats.org/officeDocument/2006/relationships/image" Target="../media/image17.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64.xml"/><Relationship Id="rId2" Type="http://schemas.openxmlformats.org/officeDocument/2006/relationships/image" Target="../media/image1.jpe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jpeg"/><Relationship Id="rId3" Type="http://schemas.openxmlformats.org/officeDocument/2006/relationships/tags" Target="../tags/tag7.xml"/><Relationship Id="rId2" Type="http://schemas.openxmlformats.org/officeDocument/2006/relationships/image" Target="../media/image2.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9.xml"/><Relationship Id="rId2" Type="http://schemas.openxmlformats.org/officeDocument/2006/relationships/image" Target="../media/image1.jpe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1.xml"/><Relationship Id="rId2" Type="http://schemas.openxmlformats.org/officeDocument/2006/relationships/image" Target="../media/image1.jpeg"/><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3.xml"/><Relationship Id="rId2" Type="http://schemas.openxmlformats.org/officeDocument/2006/relationships/image" Target="../media/image1.jpe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tags" Target="../tags/tag15.xml"/><Relationship Id="rId2" Type="http://schemas.openxmlformats.org/officeDocument/2006/relationships/image" Target="../media/image1.jpe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3999" y="6717"/>
            <a:ext cx="9144000" cy="6167120"/>
          </a:xfrm>
        </p:spPr>
        <p:txBody>
          <a:bodyPr/>
          <a:lstStyle/>
          <a:p>
            <a:r>
              <a:rPr lang="en-IN" altLang="en-US" sz="3200" dirty="0">
                <a:latin typeface="Times New Roman" panose="02020603050405020304" pitchFamily="18" charset="0"/>
                <a:cs typeface="Times New Roman" panose="02020603050405020304" pitchFamily="18" charset="0"/>
                <a:sym typeface="+mn-ea"/>
              </a:rPr>
              <a:t>KADI SARVA VISHWAVIDYALAYA</a:t>
            </a:r>
            <a:br>
              <a:rPr lang="en-IN" altLang="en-US" sz="3200" dirty="0">
                <a:latin typeface="Times New Roman" panose="02020603050405020304" pitchFamily="18" charset="0"/>
                <a:cs typeface="Times New Roman" panose="02020603050405020304" pitchFamily="18" charset="0"/>
                <a:sym typeface="+mn-ea"/>
              </a:rPr>
            </a:br>
            <a:r>
              <a:rPr lang="en-IN" altLang="en-US" sz="3200" dirty="0">
                <a:latin typeface="Times New Roman" panose="02020603050405020304" pitchFamily="18" charset="0"/>
                <a:cs typeface="Times New Roman" panose="02020603050405020304" pitchFamily="18" charset="0"/>
                <a:sym typeface="+mn-ea"/>
              </a:rPr>
              <a:t>S.V.INSTITUTE OF COMPUTER STUDIES</a:t>
            </a:r>
            <a:endParaRPr lang="en-IN" altLang="en-US" sz="3200" dirty="0">
              <a:latin typeface="Times New Roman" panose="02020603050405020304" pitchFamily="18" charset="0"/>
              <a:cs typeface="Times New Roman" panose="02020603050405020304" pitchFamily="18" charset="0"/>
              <a:sym typeface="+mn-ea"/>
            </a:endParaRPr>
          </a:p>
          <a:p>
            <a:r>
              <a:rPr lang="en-IN" altLang="en-US" sz="3200" dirty="0">
                <a:latin typeface="Times New Roman" panose="02020603050405020304" pitchFamily="18" charset="0"/>
                <a:cs typeface="Times New Roman" panose="02020603050405020304" pitchFamily="18" charset="0"/>
                <a:sym typeface="+mn-ea"/>
              </a:rPr>
              <a:t>GANDHINAGAR</a:t>
            </a:r>
            <a:endParaRPr lang="en-IN" altLang="en-US" sz="3200" dirty="0">
              <a:latin typeface="Times New Roman" panose="02020603050405020304" pitchFamily="18" charset="0"/>
              <a:cs typeface="Times New Roman" panose="02020603050405020304" pitchFamily="18" charset="0"/>
              <a:sym typeface="+mn-ea"/>
            </a:endParaRPr>
          </a:p>
          <a:p>
            <a:r>
              <a:rPr lang="en-IN" altLang="en-US" sz="1800" b="1" dirty="0">
                <a:latin typeface="Times New Roman" panose="02020603050405020304" pitchFamily="18" charset="0"/>
                <a:cs typeface="Times New Roman" panose="02020603050405020304" pitchFamily="18" charset="0"/>
                <a:sym typeface="+mn-ea"/>
              </a:rPr>
              <a:t>BCA SEMESTER –V </a:t>
            </a:r>
            <a:endParaRPr lang="en-IN" altLang="en-US" sz="1800" b="1" dirty="0">
              <a:latin typeface="Times New Roman" panose="02020603050405020304" pitchFamily="18" charset="0"/>
              <a:cs typeface="Times New Roman" panose="02020603050405020304" pitchFamily="18" charset="0"/>
              <a:sym typeface="+mn-ea"/>
            </a:endParaRPr>
          </a:p>
          <a:p>
            <a:r>
              <a:rPr lang="en-IN" altLang="en-US" sz="1800" b="1" dirty="0">
                <a:latin typeface="Times New Roman" panose="02020603050405020304" pitchFamily="18" charset="0"/>
                <a:cs typeface="Times New Roman" panose="02020603050405020304" pitchFamily="18" charset="0"/>
                <a:sym typeface="+mn-ea"/>
              </a:rPr>
              <a:t>BCA - 507</a:t>
            </a:r>
            <a:endParaRPr lang="en-IN" altLang="en-US" sz="1800" b="1" dirty="0">
              <a:latin typeface="Times New Roman" panose="02020603050405020304" pitchFamily="18" charset="0"/>
              <a:cs typeface="Times New Roman" panose="02020603050405020304" pitchFamily="18" charset="0"/>
              <a:sym typeface="+mn-ea"/>
            </a:endParaRPr>
          </a:p>
          <a:p>
            <a:r>
              <a:rPr lang="en-IN" altLang="en-US" sz="2700" dirty="0">
                <a:latin typeface="Times New Roman" panose="02020603050405020304" pitchFamily="18" charset="0"/>
                <a:cs typeface="Times New Roman" panose="02020603050405020304" pitchFamily="18" charset="0"/>
                <a:sym typeface="+mn-ea"/>
              </a:rPr>
              <a:t>“MyMento”</a:t>
            </a:r>
            <a:endParaRPr lang="en-IN" altLang="en-US" sz="2700" dirty="0">
              <a:latin typeface="Times New Roman" panose="02020603050405020304" pitchFamily="18" charset="0"/>
              <a:cs typeface="Times New Roman" panose="02020603050405020304" pitchFamily="18" charset="0"/>
              <a:sym typeface="+mn-ea"/>
            </a:endParaRPr>
          </a:p>
          <a:p>
            <a:r>
              <a:rPr lang="en-IN" altLang="en-US" sz="1800" b="1" dirty="0">
                <a:latin typeface="Times New Roman" panose="02020603050405020304" pitchFamily="18" charset="0"/>
                <a:cs typeface="Times New Roman" panose="02020603050405020304" pitchFamily="18" charset="0"/>
                <a:sym typeface="+mn-ea"/>
              </a:rPr>
              <a:t>Project Phase – I</a:t>
            </a:r>
            <a:br>
              <a:rPr lang="en-US" sz="1800" dirty="0">
                <a:latin typeface="Times New Roman" panose="02020603050405020304" pitchFamily="18" charset="0"/>
                <a:cs typeface="Times New Roman" panose="02020603050405020304" pitchFamily="18" charset="0"/>
                <a:sym typeface="+mn-ea"/>
              </a:rPr>
            </a:br>
            <a:r>
              <a:rPr lang="en-IN" altLang="en-US" sz="1800" b="1" u="sng" dirty="0">
                <a:latin typeface="Times New Roman" panose="02020603050405020304" pitchFamily="18" charset="0"/>
                <a:cs typeface="Times New Roman" panose="02020603050405020304" pitchFamily="18" charset="0"/>
              </a:rPr>
              <a:t>GROUP NO:- A-5</a:t>
            </a:r>
            <a:endParaRPr lang="en-IN" altLang="en-US" sz="1800" b="1" u="sng"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graphicFrame>
        <p:nvGraphicFramePr>
          <p:cNvPr id="6" name="Table 5"/>
          <p:cNvGraphicFramePr/>
          <p:nvPr>
            <p:custDataLst>
              <p:tags r:id="rId5"/>
            </p:custDataLst>
          </p:nvPr>
        </p:nvGraphicFramePr>
        <p:xfrm>
          <a:off x="1830387" y="3588653"/>
          <a:ext cx="8531225" cy="3117189"/>
        </p:xfrm>
        <a:graphic>
          <a:graphicData uri="http://schemas.openxmlformats.org/drawingml/2006/table">
            <a:tbl>
              <a:tblPr firstRow="1" bandRow="1">
                <a:tableStyleId>{5C22544A-7EE6-4342-B048-85BDC9FD1C3A}</a:tableStyleId>
              </a:tblPr>
              <a:tblGrid>
                <a:gridCol w="887730"/>
                <a:gridCol w="1524635"/>
                <a:gridCol w="2706370"/>
                <a:gridCol w="1706245"/>
                <a:gridCol w="1706245"/>
              </a:tblGrid>
              <a:tr h="613359">
                <a:tc>
                  <a:txBody>
                    <a:bodyPr/>
                    <a:lstStyle/>
                    <a:p>
                      <a:pPr>
                        <a:buNone/>
                      </a:pPr>
                      <a:r>
                        <a:rPr lang="en-IN" altLang="en-US" dirty="0">
                          <a:solidFill>
                            <a:schemeClr val="bg1"/>
                          </a:solidFill>
                        </a:rPr>
                        <a:t>NO</a:t>
                      </a:r>
                      <a:endParaRPr lang="en-IN" altLang="en-US" dirty="0">
                        <a:solidFill>
                          <a:schemeClr val="bg1"/>
                        </a:solidFill>
                      </a:endParaRPr>
                    </a:p>
                  </a:txBody>
                  <a:tcPr/>
                </a:tc>
                <a:tc>
                  <a:txBody>
                    <a:bodyPr/>
                    <a:lstStyle/>
                    <a:p>
                      <a:pPr>
                        <a:buNone/>
                      </a:pPr>
                      <a:r>
                        <a:rPr lang="en-IN" altLang="en-US" dirty="0">
                          <a:solidFill>
                            <a:schemeClr val="bg1"/>
                          </a:solidFill>
                        </a:rPr>
                        <a:t>ENROLLMENT NO.</a:t>
                      </a:r>
                      <a:endParaRPr lang="en-IN" altLang="en-US" dirty="0">
                        <a:solidFill>
                          <a:schemeClr val="bg1"/>
                        </a:solidFill>
                      </a:endParaRPr>
                    </a:p>
                  </a:txBody>
                  <a:tcPr/>
                </a:tc>
                <a:tc>
                  <a:txBody>
                    <a:bodyPr/>
                    <a:lstStyle/>
                    <a:p>
                      <a:pPr>
                        <a:buNone/>
                      </a:pPr>
                      <a:r>
                        <a:rPr lang="en-IN" altLang="en-US">
                          <a:solidFill>
                            <a:schemeClr val="bg1"/>
                          </a:solidFill>
                        </a:rPr>
                        <a:t>             NAME</a:t>
                      </a:r>
                      <a:endParaRPr lang="en-IN" altLang="en-US">
                        <a:solidFill>
                          <a:schemeClr val="bg1"/>
                        </a:solidFill>
                      </a:endParaRPr>
                    </a:p>
                  </a:txBody>
                  <a:tcPr/>
                </a:tc>
                <a:tc>
                  <a:txBody>
                    <a:bodyPr/>
                    <a:lstStyle/>
                    <a:p>
                      <a:pPr>
                        <a:buNone/>
                      </a:pPr>
                      <a:r>
                        <a:rPr lang="en-IN" altLang="en-US">
                          <a:solidFill>
                            <a:schemeClr val="bg1"/>
                          </a:solidFill>
                        </a:rPr>
                        <a:t>ROLL  NO</a:t>
                      </a:r>
                      <a:endParaRPr lang="en-IN" altLang="en-US">
                        <a:solidFill>
                          <a:schemeClr val="bg1"/>
                        </a:solidFill>
                      </a:endParaRPr>
                    </a:p>
                  </a:txBody>
                  <a:tcPr/>
                </a:tc>
                <a:tc>
                  <a:txBody>
                    <a:bodyPr/>
                    <a:lstStyle/>
                    <a:p>
                      <a:pPr>
                        <a:buNone/>
                      </a:pPr>
                      <a:r>
                        <a:rPr lang="en-IN" altLang="en-US">
                          <a:solidFill>
                            <a:schemeClr val="bg1"/>
                          </a:solidFill>
                        </a:rPr>
                        <a:t>EXAM NO</a:t>
                      </a:r>
                      <a:endParaRPr lang="en-IN" altLang="en-US">
                        <a:solidFill>
                          <a:schemeClr val="bg1"/>
                        </a:solidFill>
                      </a:endParaRPr>
                    </a:p>
                  </a:txBody>
                  <a:tcPr/>
                </a:tc>
              </a:tr>
              <a:tr h="556869">
                <a:tc>
                  <a:txBody>
                    <a:bodyPr/>
                    <a:lstStyle/>
                    <a:p>
                      <a:pPr algn="ctr">
                        <a:buNone/>
                      </a:pPr>
                      <a:r>
                        <a:rPr lang="en-IN" altLang="en-US" b="0" dirty="0">
                          <a:solidFill>
                            <a:schemeClr val="tx1"/>
                          </a:solidFill>
                        </a:rPr>
                        <a:t>1</a:t>
                      </a:r>
                      <a:endParaRPr lang="en-IN" altLang="en-US" b="0" dirty="0">
                        <a:solidFill>
                          <a:schemeClr val="tx1"/>
                        </a:solidFill>
                      </a:endParaRPr>
                    </a:p>
                  </a:txBody>
                  <a:tcPr/>
                </a:tc>
                <a:tc>
                  <a:txBody>
                    <a:bodyPr/>
                    <a:lstStyle/>
                    <a:p>
                      <a:pPr>
                        <a:buNone/>
                      </a:pPr>
                      <a:r>
                        <a:rPr lang="en-US" dirty="0">
                          <a:solidFill>
                            <a:schemeClr val="tx1"/>
                          </a:solidFill>
                        </a:rPr>
                        <a:t>22BCA53170</a:t>
                      </a:r>
                      <a:endParaRPr lang="en-US" dirty="0">
                        <a:solidFill>
                          <a:schemeClr val="tx1"/>
                        </a:solidFill>
                      </a:endParaRPr>
                    </a:p>
                  </a:txBody>
                  <a:tcPr/>
                </a:tc>
                <a:tc>
                  <a:txBody>
                    <a:bodyPr/>
                    <a:lstStyle/>
                    <a:p>
                      <a:pPr>
                        <a:buNone/>
                      </a:pPr>
                      <a:r>
                        <a:rPr lang="en-US" dirty="0">
                          <a:solidFill>
                            <a:schemeClr val="tx1"/>
                          </a:solidFill>
                        </a:rPr>
                        <a:t>SINGH</a:t>
                      </a:r>
                      <a:r>
                        <a:rPr lang="en-US" baseline="0" dirty="0">
                          <a:solidFill>
                            <a:schemeClr val="tx1"/>
                          </a:solidFill>
                        </a:rPr>
                        <a:t> AYUSH</a:t>
                      </a:r>
                      <a:endParaRPr lang="en-US" dirty="0">
                        <a:solidFill>
                          <a:schemeClr val="tx1"/>
                        </a:solidFill>
                      </a:endParaRPr>
                    </a:p>
                  </a:txBody>
                  <a:tcPr/>
                </a:tc>
                <a:tc>
                  <a:txBody>
                    <a:bodyPr/>
                    <a:lstStyle/>
                    <a:p>
                      <a:pPr>
                        <a:buNone/>
                      </a:pPr>
                      <a:r>
                        <a:rPr lang="en-US" dirty="0">
                          <a:solidFill>
                            <a:schemeClr val="tx1"/>
                          </a:solidFill>
                        </a:rPr>
                        <a:t>22A</a:t>
                      </a:r>
                      <a:r>
                        <a:rPr lang="en-IN" dirty="0">
                          <a:solidFill>
                            <a:schemeClr val="tx1"/>
                          </a:solidFill>
                        </a:rPr>
                        <a:t>161</a:t>
                      </a:r>
                      <a:endParaRPr lang="en-US" dirty="0">
                        <a:solidFill>
                          <a:schemeClr val="tx1"/>
                        </a:solidFill>
                      </a:endParaRPr>
                    </a:p>
                  </a:txBody>
                  <a:tcPr/>
                </a:tc>
                <a:tc>
                  <a:txBody>
                    <a:bodyPr/>
                    <a:lstStyle/>
                    <a:p>
                      <a:pPr>
                        <a:buNone/>
                      </a:pPr>
                      <a:r>
                        <a:rPr lang="en-US" dirty="0">
                          <a:solidFill>
                            <a:schemeClr val="tx1"/>
                          </a:solidFill>
                        </a:rPr>
                        <a:t>755148</a:t>
                      </a:r>
                      <a:endParaRPr lang="en-US" dirty="0">
                        <a:solidFill>
                          <a:schemeClr val="tx1"/>
                        </a:solidFill>
                      </a:endParaRPr>
                    </a:p>
                  </a:txBody>
                  <a:tcPr/>
                </a:tc>
              </a:tr>
              <a:tr h="556869">
                <a:tc>
                  <a:txBody>
                    <a:bodyPr/>
                    <a:lstStyle/>
                    <a:p>
                      <a:pPr algn="ctr">
                        <a:buNone/>
                      </a:pPr>
                      <a:r>
                        <a:rPr lang="en-IN" altLang="en-US" dirty="0">
                          <a:solidFill>
                            <a:schemeClr val="bg1"/>
                          </a:solidFill>
                        </a:rPr>
                        <a:t> </a:t>
                      </a:r>
                      <a:r>
                        <a:rPr lang="en-IN" altLang="en-US" dirty="0">
                          <a:solidFill>
                            <a:schemeClr val="tx1"/>
                          </a:solidFill>
                        </a:rPr>
                        <a:t>2</a:t>
                      </a:r>
                      <a:endParaRPr lang="en-IN" altLang="en-US" dirty="0">
                        <a:solidFill>
                          <a:schemeClr val="bg1"/>
                        </a:solidFill>
                      </a:endParaRPr>
                    </a:p>
                  </a:txBody>
                  <a:tcPr/>
                </a:tc>
                <a:tc>
                  <a:txBody>
                    <a:bodyPr/>
                    <a:lstStyle/>
                    <a:p>
                      <a:pPr>
                        <a:buNone/>
                      </a:pPr>
                      <a:r>
                        <a:rPr lang="en-US" dirty="0">
                          <a:solidFill>
                            <a:schemeClr val="tx1"/>
                          </a:solidFill>
                        </a:rPr>
                        <a:t>22BCA53208</a:t>
                      </a:r>
                      <a:endParaRPr lang="en-US" dirty="0">
                        <a:solidFill>
                          <a:schemeClr val="tx1"/>
                        </a:solidFill>
                      </a:endParaRPr>
                    </a:p>
                  </a:txBody>
                  <a:tcPr/>
                </a:tc>
                <a:tc>
                  <a:txBody>
                    <a:bodyPr/>
                    <a:lstStyle/>
                    <a:p>
                      <a:pPr>
                        <a:buNone/>
                      </a:pPr>
                      <a:r>
                        <a:rPr lang="en-US" dirty="0">
                          <a:solidFill>
                            <a:schemeClr val="tx1"/>
                          </a:solidFill>
                        </a:rPr>
                        <a:t>RAVAL</a:t>
                      </a:r>
                      <a:r>
                        <a:rPr lang="en-US" baseline="0" dirty="0">
                          <a:solidFill>
                            <a:schemeClr val="tx1"/>
                          </a:solidFill>
                        </a:rPr>
                        <a:t> MOHIT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solidFill>
                            <a:schemeClr val="tx1"/>
                          </a:solidFill>
                        </a:rPr>
                        <a:t>22A</a:t>
                      </a:r>
                      <a:r>
                        <a:rPr lang="en-IN" dirty="0">
                          <a:solidFill>
                            <a:schemeClr val="tx1"/>
                          </a:solidFill>
                        </a:rPr>
                        <a:t>156</a:t>
                      </a:r>
                      <a:endParaRPr lang="en-US" dirty="0">
                        <a:solidFill>
                          <a:schemeClr val="tx1"/>
                        </a:solidFill>
                      </a:endParaRPr>
                    </a:p>
                    <a:p>
                      <a:pPr>
                        <a:buNone/>
                      </a:pPr>
                      <a:endParaRPr lang="en-US" dirty="0">
                        <a:solidFill>
                          <a:schemeClr val="tx1"/>
                        </a:solidFill>
                      </a:endParaRPr>
                    </a:p>
                  </a:txBody>
                  <a:tcPr/>
                </a:tc>
                <a:tc>
                  <a:txBody>
                    <a:bodyPr/>
                    <a:lstStyle/>
                    <a:p>
                      <a:pPr>
                        <a:buNone/>
                      </a:pPr>
                      <a:r>
                        <a:rPr lang="en-US">
                          <a:solidFill>
                            <a:schemeClr val="tx1"/>
                          </a:solidFill>
                        </a:rPr>
                        <a:t>755182</a:t>
                      </a:r>
                      <a:endParaRPr lang="en-US">
                        <a:solidFill>
                          <a:schemeClr val="tx1"/>
                        </a:solidFill>
                      </a:endParaRPr>
                    </a:p>
                  </a:txBody>
                  <a:tcPr/>
                </a:tc>
              </a:tr>
              <a:tr h="613359">
                <a:tc>
                  <a:txBody>
                    <a:bodyPr/>
                    <a:lstStyle/>
                    <a:p>
                      <a:pPr algn="ctr">
                        <a:buNone/>
                      </a:pPr>
                      <a:r>
                        <a:rPr lang="en-IN" altLang="en-US" dirty="0">
                          <a:solidFill>
                            <a:schemeClr val="tx1"/>
                          </a:solidFill>
                        </a:rPr>
                        <a:t>3</a:t>
                      </a:r>
                      <a:endParaRPr lang="en-IN" alt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solidFill>
                            <a:schemeClr val="tx1"/>
                          </a:solidFill>
                        </a:rPr>
                        <a:t>22BCA53083</a:t>
                      </a:r>
                      <a:endParaRPr lang="en-US" dirty="0">
                        <a:solidFill>
                          <a:schemeClr val="tx1"/>
                        </a:solidFill>
                      </a:endParaRPr>
                    </a:p>
                    <a:p>
                      <a:pPr>
                        <a:buNone/>
                      </a:pPr>
                      <a:endParaRPr lang="en-US" dirty="0">
                        <a:solidFill>
                          <a:schemeClr val="tx1"/>
                        </a:solidFill>
                      </a:endParaRPr>
                    </a:p>
                  </a:txBody>
                  <a:tcPr/>
                </a:tc>
                <a:tc>
                  <a:txBody>
                    <a:bodyPr/>
                    <a:lstStyle/>
                    <a:p>
                      <a:pPr>
                        <a:buNone/>
                      </a:pPr>
                      <a:r>
                        <a:rPr lang="en-US" dirty="0">
                          <a:solidFill>
                            <a:schemeClr val="tx1"/>
                          </a:solidFill>
                        </a:rPr>
                        <a:t>PANCHAL DEVARSH</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solidFill>
                            <a:schemeClr val="tx1"/>
                          </a:solidFill>
                        </a:rPr>
                        <a:t>22A130</a:t>
                      </a:r>
                      <a:endParaRPr lang="en-US" dirty="0">
                        <a:solidFill>
                          <a:schemeClr val="tx1"/>
                        </a:solidFill>
                      </a:endParaRPr>
                    </a:p>
                    <a:p>
                      <a:pPr>
                        <a:buNone/>
                      </a:pPr>
                      <a:endParaRPr lang="en-US" dirty="0">
                        <a:solidFill>
                          <a:schemeClr val="tx1"/>
                        </a:solidFill>
                      </a:endParaRPr>
                    </a:p>
                  </a:txBody>
                  <a:tcPr/>
                </a:tc>
                <a:tc>
                  <a:txBody>
                    <a:bodyPr/>
                    <a:lstStyle/>
                    <a:p>
                      <a:pPr>
                        <a:buNone/>
                      </a:pPr>
                      <a:r>
                        <a:rPr lang="en-US">
                          <a:solidFill>
                            <a:schemeClr val="tx1"/>
                          </a:solidFill>
                        </a:rPr>
                        <a:t>755071</a:t>
                      </a:r>
                      <a:endParaRPr lang="en-US">
                        <a:solidFill>
                          <a:schemeClr val="tx1"/>
                        </a:solidFill>
                      </a:endParaRPr>
                    </a:p>
                  </a:txBody>
                  <a:tcPr/>
                </a:tc>
              </a:tr>
              <a:tr h="613359">
                <a:tc>
                  <a:txBody>
                    <a:bodyPr/>
                    <a:lstStyle/>
                    <a:p>
                      <a:pPr>
                        <a:buNone/>
                      </a:pPr>
                      <a:r>
                        <a:rPr lang="en-IN" altLang="en-US" dirty="0">
                          <a:solidFill>
                            <a:schemeClr val="tx1"/>
                          </a:solidFill>
                        </a:rPr>
                        <a:t>     4</a:t>
                      </a:r>
                      <a:endParaRPr lang="en-IN" alt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solidFill>
                            <a:schemeClr val="tx1"/>
                          </a:solidFill>
                        </a:rPr>
                        <a:t>22BCA53027</a:t>
                      </a:r>
                      <a:endParaRPr lang="en-US" dirty="0">
                        <a:solidFill>
                          <a:schemeClr val="tx1"/>
                        </a:solidFill>
                      </a:endParaRPr>
                    </a:p>
                    <a:p>
                      <a:pPr>
                        <a:buNone/>
                      </a:pPr>
                      <a:endParaRPr lang="en-US" dirty="0">
                        <a:solidFill>
                          <a:schemeClr val="tx1"/>
                        </a:solidFill>
                      </a:endParaRPr>
                    </a:p>
                  </a:txBody>
                  <a:tcPr/>
                </a:tc>
                <a:tc>
                  <a:txBody>
                    <a:bodyPr/>
                    <a:lstStyle/>
                    <a:p>
                      <a:pPr>
                        <a:buNone/>
                      </a:pPr>
                      <a:r>
                        <a:rPr lang="en-US" dirty="0">
                          <a:solidFill>
                            <a:schemeClr val="tx1"/>
                          </a:solidFill>
                        </a:rPr>
                        <a:t>DAR</a:t>
                      </a:r>
                      <a:r>
                        <a:rPr lang="en-IN" dirty="0">
                          <a:solidFill>
                            <a:schemeClr val="tx1"/>
                          </a:solidFill>
                        </a:rPr>
                        <a:t>AJI</a:t>
                      </a:r>
                      <a:r>
                        <a:rPr lang="en-US" dirty="0">
                          <a:solidFill>
                            <a:schemeClr val="tx1"/>
                          </a:solidFill>
                        </a:rPr>
                        <a:t> TAKSHAL</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solidFill>
                            <a:schemeClr val="tx1"/>
                          </a:solidFill>
                        </a:rPr>
                        <a:t>22A</a:t>
                      </a:r>
                      <a:r>
                        <a:rPr lang="en-IN" dirty="0">
                          <a:solidFill>
                            <a:schemeClr val="tx1"/>
                          </a:solidFill>
                        </a:rPr>
                        <a:t>109</a:t>
                      </a:r>
                      <a:endParaRPr lang="en-US" dirty="0">
                        <a:solidFill>
                          <a:schemeClr val="tx1"/>
                        </a:solidFill>
                      </a:endParaRPr>
                    </a:p>
                    <a:p>
                      <a:pPr>
                        <a:buNone/>
                      </a:pPr>
                      <a:endParaRPr lang="en-US" dirty="0">
                        <a:solidFill>
                          <a:schemeClr val="tx1"/>
                        </a:solidFill>
                      </a:endParaRPr>
                    </a:p>
                  </a:txBody>
                  <a:tcPr/>
                </a:tc>
                <a:tc>
                  <a:txBody>
                    <a:bodyPr/>
                    <a:lstStyle/>
                    <a:p>
                      <a:pPr>
                        <a:buNone/>
                      </a:pPr>
                      <a:r>
                        <a:rPr lang="en-US" dirty="0">
                          <a:solidFill>
                            <a:schemeClr val="tx1"/>
                          </a:solidFill>
                        </a:rPr>
                        <a:t>755023</a:t>
                      </a:r>
                      <a:endParaRPr lang="en-US" dirty="0">
                        <a:solidFill>
                          <a:schemeClr val="tx1"/>
                        </a:solidFill>
                      </a:endParaRPr>
                    </a:p>
                  </a:txBody>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859020"/>
          </a:xfrm>
        </p:spPr>
        <p:txBody>
          <a:bodyPr>
            <a:noAutofit/>
          </a:bodyPr>
          <a:lstStyle/>
          <a:p>
            <a:pPr marL="0" indent="0">
              <a:buNone/>
            </a:pPr>
            <a:r>
              <a:rPr lang="en-US" sz="2000"/>
              <a:t>1. Efficiency:</a:t>
            </a:r>
            <a:endParaRPr lang="en-US" sz="2000"/>
          </a:p>
          <a:p>
            <a:pPr marL="0" indent="0">
              <a:buNone/>
            </a:pPr>
            <a:r>
              <a:rPr lang="en-US" sz="2000"/>
              <a:t>   - Automated data entry and updates save time and reduce manual work.</a:t>
            </a:r>
            <a:endParaRPr lang="en-US" sz="2000"/>
          </a:p>
          <a:p>
            <a:endParaRPr lang="en-US" sz="2000"/>
          </a:p>
          <a:p>
            <a:pPr marL="0" indent="0">
              <a:buNone/>
            </a:pPr>
            <a:r>
              <a:rPr lang="en-US" sz="2000"/>
              <a:t>2. Accuracy:</a:t>
            </a:r>
            <a:endParaRPr lang="en-US" sz="2000"/>
          </a:p>
          <a:p>
            <a:pPr marL="0" indent="0">
              <a:buNone/>
            </a:pPr>
            <a:r>
              <a:rPr lang="en-US" sz="2000"/>
              <a:t>   - Minimizes human errors in recording and updating information.</a:t>
            </a:r>
            <a:endParaRPr lang="en-US" sz="2000"/>
          </a:p>
          <a:p>
            <a:endParaRPr lang="en-US" sz="2000"/>
          </a:p>
          <a:p>
            <a:pPr marL="0" indent="0">
              <a:buNone/>
            </a:pPr>
            <a:r>
              <a:rPr lang="en-US" sz="2000"/>
              <a:t>3. Accessibility:</a:t>
            </a:r>
            <a:endParaRPr lang="en-US" sz="2000"/>
          </a:p>
          <a:p>
            <a:pPr marL="0" indent="0">
              <a:buNone/>
            </a:pPr>
            <a:r>
              <a:rPr lang="en-US" sz="2000"/>
              <a:t> </a:t>
            </a:r>
            <a:r>
              <a:rPr lang="en-IN" altLang="en-US" sz="2000"/>
              <a:t> </a:t>
            </a:r>
            <a:r>
              <a:rPr lang="en-US" sz="2000"/>
              <a:t> - Students and faculty can access information anytime, anywhere.</a:t>
            </a:r>
            <a:endParaRPr lang="en-US" sz="2000"/>
          </a:p>
          <a:p>
            <a:endParaRPr lang="en-US" sz="2000"/>
          </a:p>
          <a:p>
            <a:pPr marL="0" indent="0">
              <a:buNone/>
            </a:pPr>
            <a:r>
              <a:rPr lang="en-US" sz="2000"/>
              <a:t>4. Security:</a:t>
            </a:r>
            <a:endParaRPr lang="en-US" sz="2000"/>
          </a:p>
          <a:p>
            <a:pPr marL="0" indent="0">
              <a:buNone/>
            </a:pPr>
            <a:r>
              <a:rPr lang="en-US" sz="2000"/>
              <a:t>   </a:t>
            </a:r>
            <a:r>
              <a:rPr lang="en-IN" altLang="en-US" sz="2000"/>
              <a:t> </a:t>
            </a:r>
            <a:r>
              <a:rPr lang="en-US" sz="2000"/>
              <a:t>- Controlled access with secure login ensures data integrity and privacy.</a:t>
            </a:r>
            <a:endParaRPr lang="en-US" sz="2000"/>
          </a:p>
          <a:p>
            <a:endParaRPr lang="en-US" sz="2000"/>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5" name="Content Placeholder 2"/>
          <p:cNvSpPr>
            <a:spLocks noGrp="1"/>
          </p:cNvSpPr>
          <p:nvPr/>
        </p:nvSpPr>
        <p:spPr>
          <a:xfrm>
            <a:off x="838200" y="1825625"/>
            <a:ext cx="10515600" cy="4859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1. :</a:t>
            </a:r>
            <a:endParaRPr lang="en-US" sz="2000" dirty="0"/>
          </a:p>
          <a:p>
            <a:pPr marL="0" indent="0">
              <a:buNone/>
            </a:pPr>
            <a:r>
              <a:rPr lang="en-US" sz="2000" dirty="0"/>
              <a:t>   - Automated data entry and updates save time and reduce manual work.</a:t>
            </a:r>
            <a:endParaRPr lang="en-US" sz="2000" dirty="0"/>
          </a:p>
          <a:p>
            <a:pPr marL="0" indent="0">
              <a:buNone/>
            </a:pPr>
            <a:endParaRPr lang="en-US" sz="2000" dirty="0"/>
          </a:p>
          <a:p>
            <a:pPr marL="0" indent="0">
              <a:buNone/>
            </a:pPr>
            <a:r>
              <a:rPr lang="en-US" sz="2000" dirty="0"/>
              <a:t>2. :</a:t>
            </a:r>
            <a:endParaRPr lang="en-US" sz="2000" dirty="0"/>
          </a:p>
          <a:p>
            <a:pPr marL="0" indent="0">
              <a:buNone/>
            </a:pPr>
            <a:r>
              <a:rPr lang="en-US" sz="2000" dirty="0"/>
              <a:t>   - Minimizes human errors in recording and updating information.</a:t>
            </a:r>
            <a:endParaRPr lang="en-US" sz="2000" dirty="0"/>
          </a:p>
          <a:p>
            <a:endParaRPr lang="en-US" sz="2000" dirty="0"/>
          </a:p>
          <a:p>
            <a:pPr marL="0" indent="0">
              <a:buNone/>
            </a:pPr>
            <a:r>
              <a:rPr lang="en-US" sz="2000" dirty="0"/>
              <a:t>3. :</a:t>
            </a:r>
            <a:endParaRPr lang="en-US" sz="2000" dirty="0"/>
          </a:p>
          <a:p>
            <a:pPr marL="0" indent="0">
              <a:buNone/>
            </a:pPr>
            <a:r>
              <a:rPr lang="en-US" sz="2000" dirty="0"/>
              <a:t> </a:t>
            </a:r>
            <a:r>
              <a:rPr lang="en-IN" altLang="en-US" sz="2000" dirty="0"/>
              <a:t> </a:t>
            </a:r>
            <a:r>
              <a:rPr lang="en-US" sz="2000" dirty="0"/>
              <a:t> - Students and faculty can access information anytime, anywhere.</a:t>
            </a:r>
            <a:endParaRPr lang="en-US" sz="2000" dirty="0"/>
          </a:p>
          <a:p>
            <a:endParaRPr lang="en-US" sz="2000" dirty="0"/>
          </a:p>
          <a:p>
            <a:pPr marL="0" indent="0">
              <a:buNone/>
            </a:pPr>
            <a:r>
              <a:rPr lang="en-US" sz="2000" dirty="0"/>
              <a:t>4. Security:</a:t>
            </a:r>
            <a:endParaRPr lang="en-US" sz="2000" dirty="0"/>
          </a:p>
          <a:p>
            <a:pPr marL="0" indent="0">
              <a:buNone/>
            </a:pPr>
            <a:r>
              <a:rPr lang="en-US" sz="2000" dirty="0"/>
              <a:t>   </a:t>
            </a:r>
            <a:r>
              <a:rPr lang="en-IN" altLang="en-US" sz="2000" dirty="0"/>
              <a:t> </a:t>
            </a:r>
            <a:r>
              <a:rPr lang="en-US" sz="2000" dirty="0"/>
              <a:t>- Controlled access with secure login ensures data integrity and privacy.</a:t>
            </a:r>
            <a:endParaRPr lang="en-US" sz="2000" dirty="0"/>
          </a:p>
          <a:p>
            <a:endParaRPr lang="en-US" sz="2000" dirty="0"/>
          </a:p>
        </p:txBody>
      </p:sp>
      <p:sp>
        <p:nvSpPr>
          <p:cNvPr id="10" name="TextBox 9"/>
          <p:cNvSpPr txBox="1"/>
          <p:nvPr/>
        </p:nvSpPr>
        <p:spPr>
          <a:xfrm rot="10800000" flipV="1">
            <a:off x="3528811" y="381159"/>
            <a:ext cx="5824682"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2.3) ADVANTAGES OF EXISTING SYSTEM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0865" y="71120"/>
            <a:ext cx="9957435" cy="6786880"/>
          </a:xfrm>
        </p:spPr>
        <p:txBody>
          <a:bodyPr>
            <a:noAutofit/>
          </a:bodyPr>
          <a:lstStyle/>
          <a:p>
            <a:pPr marL="0" indent="0">
              <a:buNone/>
            </a:pPr>
            <a:r>
              <a:rPr lang="en-US" sz="1900" dirty="0"/>
              <a:t>5</a:t>
            </a:r>
            <a:r>
              <a:rPr lang="en-US" sz="1900" dirty="0">
                <a:latin typeface="Times New Roman" panose="02020603050405020304" pitchFamily="18" charset="0"/>
                <a:cs typeface="Times New Roman" panose="02020603050405020304" pitchFamily="18" charset="0"/>
              </a:rPr>
              <a:t>. Real-Time Updates:</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Instant updates and notifications keep everyone informed.</a:t>
            </a:r>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6.</a:t>
            </a:r>
            <a:r>
              <a:rPr lang="en-IN" altLang="en-US" sz="1900"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Scalability:</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Easily handles growing numbers of students and data.</a:t>
            </a:r>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7. User-Friendly Interface:</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Simplified dashboards for both students and faculty improve usability.</a:t>
            </a:r>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8. Reporting and Analytics:</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Easy generation of performance and attendance reports with trend analysis.</a:t>
            </a:r>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9. Environmentally Friendly:</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Reduces the need for physical paperwork.</a:t>
            </a:r>
            <a:endParaRPr lang="en-US" sz="1900" dirty="0">
              <a:latin typeface="Times New Roman" panose="02020603050405020304" pitchFamily="18" charset="0"/>
              <a:cs typeface="Times New Roman" panose="02020603050405020304" pitchFamily="18" charset="0"/>
            </a:endParaRPr>
          </a:p>
          <a:p>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10. Better Communication:</a:t>
            </a: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 Facilitates better interaction between students and mentors through integrated messaging and notifications.</a:t>
            </a:r>
            <a:endParaRPr lang="en-US" sz="19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9435" y="1320751"/>
            <a:ext cx="11111230" cy="4814570"/>
          </a:xfrm>
        </p:spPr>
        <p:txBody>
          <a:bodyPr>
            <a:noAutofit/>
          </a:bodyPr>
          <a:lstStyle/>
          <a:p>
            <a:pPr marL="0" indent="0" algn="just">
              <a:buNone/>
            </a:pPr>
            <a:r>
              <a:rPr lang="en-US" sz="19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Initial Setup Cost:</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 Development and implementation can be expensive.</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2. Technical Issues:</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 Potential for downtime, bugs, and technical failures.</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3. Learning Curve:</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 Users may need time and training to adapt to the new system.</a:t>
            </a:r>
            <a:endParaRPr lang="en-US" sz="2200" dirty="0">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4. Data Security Risks:</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 Vulnerable to </a:t>
            </a:r>
            <a:r>
              <a:rPr lang="en-US" sz="2200" dirty="0" err="1">
                <a:latin typeface="Times New Roman" panose="02020603050405020304" pitchFamily="18" charset="0"/>
                <a:cs typeface="Times New Roman" panose="02020603050405020304" pitchFamily="18" charset="0"/>
              </a:rPr>
              <a:t>cyberattacks</a:t>
            </a:r>
            <a:r>
              <a:rPr lang="en-US" sz="2200" dirty="0">
                <a:latin typeface="Times New Roman" panose="02020603050405020304" pitchFamily="18" charset="0"/>
                <a:cs typeface="Times New Roman" panose="02020603050405020304" pitchFamily="18" charset="0"/>
              </a:rPr>
              <a:t> if not properly secured.</a:t>
            </a:r>
            <a:endParaRPr lang="en-US" sz="2200" dirty="0">
              <a:latin typeface="Times New Roman" panose="02020603050405020304" pitchFamily="18" charset="0"/>
              <a:cs typeface="Times New Roman" panose="02020603050405020304" pitchFamily="18" charset="0"/>
            </a:endParaRPr>
          </a:p>
          <a:p>
            <a:pPr algn="just"/>
            <a:endParaRPr lang="en-US" sz="1900" dirty="0"/>
          </a:p>
          <a:p>
            <a:pPr marL="0" indent="0" algn="just">
              <a:buNone/>
            </a:pPr>
            <a:endParaRPr lang="en-US" sz="1900" dirty="0"/>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9" name="TextBox 8"/>
          <p:cNvSpPr txBox="1"/>
          <p:nvPr/>
        </p:nvSpPr>
        <p:spPr>
          <a:xfrm rot="10800000" flipV="1">
            <a:off x="3258355" y="381159"/>
            <a:ext cx="6246252"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2.4) DISADVANTAGES OF EXISTING SYSTEM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3142" y="1634068"/>
            <a:ext cx="10515600" cy="5670550"/>
          </a:xfrm>
        </p:spPr>
        <p:txBody>
          <a:bodyPr/>
          <a:lstStyle/>
          <a:p>
            <a:pPr marL="0" indent="0" algn="just">
              <a:buNone/>
            </a:pPr>
            <a:r>
              <a:rPr lang="en-US" sz="2000" dirty="0">
                <a:latin typeface="Times New Roman" panose="02020603050405020304" pitchFamily="18" charset="0"/>
                <a:cs typeface="Times New Roman" panose="02020603050405020304" pitchFamily="18" charset="0"/>
                <a:sym typeface="+mn-ea"/>
              </a:rPr>
              <a:t>5</a:t>
            </a:r>
            <a:r>
              <a:rPr lang="en-US"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Dependence on Internet:</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sym typeface="+mn-ea"/>
              </a:rPr>
              <a:t>   - Requires a stable internet connection for access.</a:t>
            </a:r>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6.</a:t>
            </a:r>
            <a:r>
              <a:rPr lang="en-I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Maintenance:</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Ongoing maintenance and updates are needed to keep the system running smoothly.</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7. Privacy Concerns: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Risk of unauthorized access to sensitive student information.</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8.</a:t>
            </a:r>
            <a:r>
              <a:rPr lang="en-I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Data Loss: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Potential risk of data loss due to system failures or breaches.</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644390"/>
          </a:xfrm>
        </p:spPr>
        <p:txBody>
          <a:bodyPr>
            <a:normAutofit fontScale="87500" lnSpcReduction="20000"/>
          </a:bodyPr>
          <a:lstStyle/>
          <a:p>
            <a:r>
              <a:rPr lang="en-US" b="1"/>
              <a:t> User Training:</a:t>
            </a:r>
            <a:endParaRPr lang="en-US"/>
          </a:p>
          <a:p>
            <a:pPr marL="0" indent="0">
              <a:buNone/>
            </a:pPr>
            <a:r>
              <a:rPr lang="en-US"/>
              <a:t> </a:t>
            </a:r>
            <a:r>
              <a:rPr lang="en-IN" altLang="en-US"/>
              <a:t>       </a:t>
            </a:r>
            <a:r>
              <a:rPr lang="en-US"/>
              <a:t> - Faculty and students may need training to use the new system effectively.</a:t>
            </a:r>
            <a:endParaRPr lang="en-US"/>
          </a:p>
          <a:p>
            <a:r>
              <a:rPr lang="en-US"/>
              <a:t> </a:t>
            </a:r>
            <a:r>
              <a:rPr lang="en-US" b="1"/>
              <a:t>User Resistance:</a:t>
            </a:r>
            <a:endParaRPr lang="en-US"/>
          </a:p>
          <a:p>
            <a:pPr marL="0" indent="0">
              <a:buNone/>
            </a:pPr>
            <a:r>
              <a:rPr lang="en-US"/>
              <a:t>  </a:t>
            </a:r>
            <a:r>
              <a:rPr lang="en-IN" altLang="en-US"/>
              <a:t>       </a:t>
            </a:r>
            <a:r>
              <a:rPr lang="en-US"/>
              <a:t>- Resistance to change from a familiar physical system to a digital one.</a:t>
            </a:r>
            <a:endParaRPr lang="en-US"/>
          </a:p>
          <a:p>
            <a:r>
              <a:rPr lang="en-US"/>
              <a:t> </a:t>
            </a:r>
            <a:r>
              <a:rPr lang="en-US" b="1"/>
              <a:t>Routine Maintenance:</a:t>
            </a:r>
            <a:endParaRPr lang="en-US" b="1"/>
          </a:p>
          <a:p>
            <a:pPr marL="0" indent="0">
              <a:buNone/>
            </a:pPr>
            <a:r>
              <a:rPr lang="en-US"/>
              <a:t> </a:t>
            </a:r>
            <a:r>
              <a:rPr lang="en-IN" altLang="en-US"/>
              <a:t>       </a:t>
            </a:r>
            <a:r>
              <a:rPr lang="en-US"/>
              <a:t> - Regular system updates and maintenance are required to ensure smooth operation.</a:t>
            </a:r>
            <a:endParaRPr lang="en-US"/>
          </a:p>
          <a:p>
            <a:r>
              <a:rPr lang="en-US"/>
              <a:t> </a:t>
            </a:r>
            <a:r>
              <a:rPr lang="en-US" b="1"/>
              <a:t>Support Services:</a:t>
            </a:r>
            <a:endParaRPr lang="en-US" b="1"/>
          </a:p>
          <a:p>
            <a:pPr marL="0" indent="0">
              <a:buNone/>
            </a:pPr>
            <a:r>
              <a:rPr lang="en-US"/>
              <a:t>  </a:t>
            </a:r>
            <a:r>
              <a:rPr lang="en-IN" altLang="en-US"/>
              <a:t>       </a:t>
            </a:r>
            <a:r>
              <a:rPr lang="en-US"/>
              <a:t>- Need for a dedicated support team to handle user issues and system troubleshooting.</a:t>
            </a:r>
            <a:endParaRPr lang="en-US"/>
          </a:p>
          <a:p>
            <a:r>
              <a:rPr lang="en-US" b="1"/>
              <a:t> Compliance:</a:t>
            </a:r>
            <a:endParaRPr lang="en-US" b="1"/>
          </a:p>
          <a:p>
            <a:pPr marL="0" indent="0">
              <a:buNone/>
            </a:pPr>
            <a:r>
              <a:rPr lang="en-US"/>
              <a:t> </a:t>
            </a:r>
            <a:r>
              <a:rPr lang="en-IN" altLang="en-US"/>
              <a:t>      </a:t>
            </a:r>
            <a:r>
              <a:rPr lang="en-US"/>
              <a:t> - Ensuring the system complies with institutional policies and regulations.</a:t>
            </a:r>
            <a:endParaRPr lang="en-US"/>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6" name="Content Placeholder 2"/>
          <p:cNvSpPr>
            <a:spLocks noGrp="1"/>
          </p:cNvSpPr>
          <p:nvPr/>
        </p:nvSpPr>
        <p:spPr>
          <a:xfrm>
            <a:off x="838200" y="1825625"/>
            <a:ext cx="10515600" cy="4644390"/>
          </a:xfrm>
          <a:prstGeom prst="rect">
            <a:avLst/>
          </a:prstGeom>
        </p:spPr>
        <p:txBody>
          <a:bodyPr vert="horz" lIns="91440" tIns="45720" rIns="91440" bIns="45720" rtlCol="0">
            <a:normAutofit fontScale="8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 User Training:</a:t>
            </a:r>
            <a:endParaRPr lang="en-US" dirty="0"/>
          </a:p>
          <a:p>
            <a:pPr marL="0" indent="0">
              <a:buNone/>
            </a:pPr>
            <a:r>
              <a:rPr lang="en-US" dirty="0"/>
              <a:t> </a:t>
            </a:r>
            <a:r>
              <a:rPr lang="en-IN" altLang="en-US" dirty="0"/>
              <a:t>       </a:t>
            </a:r>
            <a:r>
              <a:rPr lang="en-US" dirty="0"/>
              <a:t> - Faculty and students may need training to use the new system effectively.</a:t>
            </a:r>
            <a:endParaRPr lang="en-US" dirty="0"/>
          </a:p>
          <a:p>
            <a:r>
              <a:rPr lang="en-US" dirty="0"/>
              <a:t> </a:t>
            </a:r>
            <a:r>
              <a:rPr lang="en-US" b="1" dirty="0"/>
              <a:t>User Resistance:</a:t>
            </a:r>
            <a:endParaRPr lang="en-US" dirty="0"/>
          </a:p>
          <a:p>
            <a:pPr marL="0" indent="0">
              <a:buNone/>
            </a:pPr>
            <a:r>
              <a:rPr lang="en-US" dirty="0"/>
              <a:t>  </a:t>
            </a:r>
            <a:r>
              <a:rPr lang="en-IN" altLang="en-US" dirty="0"/>
              <a:t>       </a:t>
            </a:r>
            <a:r>
              <a:rPr lang="en-US" dirty="0"/>
              <a:t>- Resistance to change from a familiar physical system to a digital one.</a:t>
            </a:r>
            <a:endParaRPr lang="en-US" dirty="0"/>
          </a:p>
          <a:p>
            <a:r>
              <a:rPr lang="en-US" dirty="0"/>
              <a:t> </a:t>
            </a:r>
            <a:r>
              <a:rPr lang="en-US" b="1" dirty="0"/>
              <a:t>Routine Maintenance:</a:t>
            </a:r>
            <a:endParaRPr lang="en-US" b="1" dirty="0"/>
          </a:p>
          <a:p>
            <a:pPr marL="0" indent="0">
              <a:buNone/>
            </a:pPr>
            <a:r>
              <a:rPr lang="en-US" dirty="0"/>
              <a:t> </a:t>
            </a:r>
            <a:r>
              <a:rPr lang="en-IN" altLang="en-US" dirty="0"/>
              <a:t>       </a:t>
            </a:r>
            <a:r>
              <a:rPr lang="en-US" dirty="0"/>
              <a:t> - Regular system updates and maintenance are required to ensure smooth operation.</a:t>
            </a:r>
            <a:endParaRPr lang="en-US" dirty="0"/>
          </a:p>
          <a:p>
            <a:r>
              <a:rPr lang="en-US" dirty="0"/>
              <a:t> </a:t>
            </a:r>
            <a:r>
              <a:rPr lang="en-US" b="1" dirty="0"/>
              <a:t>Support Services:</a:t>
            </a:r>
            <a:endParaRPr lang="en-US" b="1" dirty="0"/>
          </a:p>
          <a:p>
            <a:pPr marL="0" indent="0">
              <a:buNone/>
            </a:pPr>
            <a:r>
              <a:rPr lang="en-US" dirty="0"/>
              <a:t>  </a:t>
            </a:r>
            <a:r>
              <a:rPr lang="en-IN" altLang="en-US" dirty="0"/>
              <a:t>       </a:t>
            </a:r>
            <a:r>
              <a:rPr lang="en-US" dirty="0"/>
              <a:t>- Need for a dedicated support team to handle user issues and system troubleshooting.</a:t>
            </a:r>
            <a:endParaRPr lang="en-US" dirty="0"/>
          </a:p>
          <a:p>
            <a:r>
              <a:rPr lang="en-US" b="1" dirty="0"/>
              <a:t> Compliance:</a:t>
            </a:r>
            <a:endParaRPr lang="en-US" b="1" dirty="0"/>
          </a:p>
          <a:p>
            <a:pPr marL="0" indent="0">
              <a:buNone/>
            </a:pPr>
            <a:r>
              <a:rPr lang="en-US" dirty="0"/>
              <a:t> </a:t>
            </a:r>
            <a:r>
              <a:rPr lang="en-IN" altLang="en-US" dirty="0"/>
              <a:t>      </a:t>
            </a:r>
            <a:r>
              <a:rPr lang="en-US" dirty="0"/>
              <a:t> - Ensuring the system complies with institutional policies and regulations.</a:t>
            </a:r>
            <a:endParaRPr lang="en-US" dirty="0"/>
          </a:p>
        </p:txBody>
      </p:sp>
      <p:sp>
        <p:nvSpPr>
          <p:cNvPr id="11" name="TextBox 10"/>
          <p:cNvSpPr txBox="1"/>
          <p:nvPr/>
        </p:nvSpPr>
        <p:spPr>
          <a:xfrm rot="10800000" flipV="1">
            <a:off x="3685174" y="381159"/>
            <a:ext cx="5668319"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2.5) OPERATION LEVEL PROBLEM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66151"/>
            <a:ext cx="10515600" cy="5805170"/>
          </a:xfrm>
        </p:spPr>
        <p:txBody>
          <a:bodyPr/>
          <a:lstStyle/>
          <a:p>
            <a:pPr algn="just"/>
            <a:r>
              <a:rPr lang="en-US" sz="2200" b="1" dirty="0">
                <a:latin typeface="Times New Roman" panose="02020603050405020304" pitchFamily="18" charset="0"/>
                <a:cs typeface="Times New Roman" panose="02020603050405020304" pitchFamily="18" charset="0"/>
              </a:rPr>
              <a:t>Data Entry:</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 Initial and ongoing data entry requires accuracy and diligence.</a:t>
            </a:r>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 Access Control:</a:t>
            </a:r>
            <a:endParaRPr lang="en-US" sz="22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 Managing user permissions and access rights can be complex.</a:t>
            </a:r>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Monitoring:</a:t>
            </a:r>
            <a:endParaRPr lang="en-US" sz="22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Continuous monitoring of system performance and usage.</a:t>
            </a:r>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Resource Allocation:</a:t>
            </a:r>
            <a:endParaRPr lang="en-US" sz="2200" b="1"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Allocation of resources for system upkeep and improvement.</a:t>
            </a:r>
            <a:endParaRPr lang="en-US" sz="2200"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Feedback Loop:</a:t>
            </a: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 Implementing a feedback system for continuous improvement based on user experiences.</a:t>
            </a:r>
            <a:endParaRPr lang="en-US" sz="22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System downtime and software bugs can disrupt access and functionality. Data migration from physical books is challenging. Scalability issues may arise with increased users. Integration with existing systems can be difficult. Performance must be optimized for peak usage times. Security vulnerabilities pose risks of </a:t>
            </a:r>
            <a:r>
              <a:rPr lang="en-US" sz="2200" dirty="0" err="1">
                <a:latin typeface="Times New Roman" panose="02020603050405020304" pitchFamily="18" charset="0"/>
                <a:cs typeface="Times New Roman" panose="02020603050405020304" pitchFamily="18" charset="0"/>
              </a:rPr>
              <a:t>cyberattacks</a:t>
            </a:r>
            <a:r>
              <a:rPr lang="en-US" sz="2200" dirty="0">
                <a:latin typeface="Times New Roman" panose="02020603050405020304" pitchFamily="18" charset="0"/>
                <a:cs typeface="Times New Roman" panose="02020603050405020304" pitchFamily="18" charset="0"/>
              </a:rPr>
              <a:t> and data breaches. Reliable backup and recovery solutions are essential. User authentication needs to be secure and efficient. Continuous technical support is necessary to address issues and assist users.</a:t>
            </a:r>
            <a:endParaRPr lang="en-US" sz="22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9" name="TextBox 8"/>
          <p:cNvSpPr txBox="1"/>
          <p:nvPr/>
        </p:nvSpPr>
        <p:spPr>
          <a:xfrm rot="10800000" flipV="1">
            <a:off x="3685174" y="381159"/>
            <a:ext cx="5668319"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2.6) TECHNICAL LEVEL PROBLEM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sz="2200" dirty="0">
                <a:latin typeface="Times New Roman" panose="02020603050405020304" pitchFamily="18" charset="0"/>
                <a:cs typeface="Times New Roman" panose="02020603050405020304" pitchFamily="18" charset="0"/>
              </a:rPr>
              <a:t>Ensuring data accuracy and consistency is crucial, along with protecting privacy from unauthorized access. There’s a need to avoid redundancy and maintain data integrity while managing appropriate access levels. Data retention policies must be established, and regular backups are essential to prevent loss. Efficient data retrieval and accurate analysis are necessary for meaningful insights and reporting.</a:t>
            </a:r>
            <a:endParaRPr lang="en-US" sz="22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4" name="Picture 3"/>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9" name="TextBox 8"/>
          <p:cNvSpPr txBox="1"/>
          <p:nvPr/>
        </p:nvSpPr>
        <p:spPr>
          <a:xfrm rot="10800000" flipV="1">
            <a:off x="3685174" y="381159"/>
            <a:ext cx="5668319"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2.7) INFORMATION LEVEL PROBLEM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9" name="TextBox 8"/>
          <p:cNvSpPr txBox="1"/>
          <p:nvPr/>
        </p:nvSpPr>
        <p:spPr>
          <a:xfrm>
            <a:off x="3237522" y="131164"/>
            <a:ext cx="5113411" cy="430887"/>
          </a:xfrm>
          <a:prstGeom prst="rect">
            <a:avLst/>
          </a:prstGeom>
          <a:noFill/>
        </p:spPr>
        <p:txBody>
          <a:bodyPr wrap="square" rtlCol="0">
            <a:spAutoFit/>
          </a:bodyPr>
          <a:lstStyle/>
          <a:p>
            <a:pPr algn="ctr"/>
            <a:r>
              <a:rPr lang="en-IN" sz="2200" b="1" u="sng" dirty="0"/>
              <a:t>TASK 3</a:t>
            </a:r>
            <a:endParaRPr lang="en-US" sz="2200" b="1" u="sng" dirty="0"/>
          </a:p>
        </p:txBody>
      </p:sp>
      <p:sp>
        <p:nvSpPr>
          <p:cNvPr id="11" name="TextBox 10"/>
          <p:cNvSpPr txBox="1"/>
          <p:nvPr/>
        </p:nvSpPr>
        <p:spPr>
          <a:xfrm rot="10800000" flipV="1">
            <a:off x="4285391" y="859727"/>
            <a:ext cx="5668319"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3.1) PROPOSED SYSTEM</a:t>
            </a:r>
            <a:endParaRPr lang="en-US" sz="22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61358" y="1876367"/>
            <a:ext cx="11730642" cy="4324261"/>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The MyMento platform is a web-based system designed to manage student information, including academic records, attendance, and mentor details.</a:t>
            </a: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It ensures secure access for students, faculty, and parents, while also streamlining communication and maintaining data integrity</a:t>
            </a: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Facilitate streamlined communication between students, faculty, and mentors.</a:t>
            </a: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Automate notifications for important updates and events.</a:t>
            </a: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5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500" dirty="0">
                <a:latin typeface="Times New Roman" panose="02020603050405020304" pitchFamily="18" charset="0"/>
                <a:cs typeface="Times New Roman" panose="02020603050405020304" pitchFamily="18" charset="0"/>
              </a:rPr>
              <a:t>Provide reporting and analytics tools for performance and attendance tracking</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0" y="0"/>
            <a:ext cx="1659434" cy="1659434"/>
          </a:xfrm>
          <a:prstGeom prst="rect">
            <a:avLst/>
          </a:prstGeom>
        </p:spPr>
      </p:pic>
      <p:pic>
        <p:nvPicPr>
          <p:cNvPr id="8" name="Picture 7"/>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10" name="TextBox 9"/>
          <p:cNvSpPr txBox="1"/>
          <p:nvPr/>
        </p:nvSpPr>
        <p:spPr>
          <a:xfrm rot="10800000" flipV="1">
            <a:off x="3796929" y="836434"/>
            <a:ext cx="5668319"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3.2) PROPOSED SYSTEM ADVANTAGES</a:t>
            </a:r>
            <a:endParaRPr lang="en-US" sz="22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324691" y="2186075"/>
            <a:ext cx="9542617" cy="3631763"/>
          </a:xfrm>
          <a:prstGeom prst="rect">
            <a:avLst/>
          </a:prstGeom>
          <a:noFill/>
        </p:spPr>
        <p:txBody>
          <a:bodyPr wrap="square" rtlCol="0">
            <a:spAutoFit/>
          </a:bodyPr>
          <a:lstStyle/>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Efficiency</a:t>
            </a:r>
            <a:r>
              <a:rPr lang="en-US" sz="2300" dirty="0">
                <a:latin typeface="Times New Roman" panose="02020603050405020304" pitchFamily="18" charset="0"/>
                <a:cs typeface="Times New Roman" panose="02020603050405020304" pitchFamily="18" charset="0"/>
              </a:rPr>
              <a:t>: Automated data entry and updates save time and reduce manual work.</a:t>
            </a: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Accuracy</a:t>
            </a:r>
            <a:r>
              <a:rPr lang="en-US" sz="2300" dirty="0">
                <a:latin typeface="Times New Roman" panose="02020603050405020304" pitchFamily="18" charset="0"/>
                <a:cs typeface="Times New Roman" panose="02020603050405020304" pitchFamily="18" charset="0"/>
              </a:rPr>
              <a:t>: Reduces human errors in record-keeping.</a:t>
            </a: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Accessibility</a:t>
            </a:r>
            <a:r>
              <a:rPr lang="en-US" sz="2300" dirty="0">
                <a:latin typeface="Times New Roman" panose="02020603050405020304" pitchFamily="18" charset="0"/>
                <a:cs typeface="Times New Roman" panose="02020603050405020304" pitchFamily="18" charset="0"/>
              </a:rPr>
              <a:t>: Provides 24/7 access to information for students and faculty</a:t>
            </a:r>
            <a:r>
              <a:rPr lang="en-IN" sz="2300" dirty="0">
                <a:latin typeface="Times New Roman" panose="02020603050405020304" pitchFamily="18" charset="0"/>
                <a:cs typeface="Times New Roman" panose="02020603050405020304" pitchFamily="18" charset="0"/>
              </a:rPr>
              <a:t>.</a:t>
            </a: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Security</a:t>
            </a:r>
            <a:r>
              <a:rPr lang="en-US" sz="2300" dirty="0">
                <a:latin typeface="Times New Roman" panose="02020603050405020304" pitchFamily="18" charset="0"/>
                <a:cs typeface="Times New Roman" panose="02020603050405020304" pitchFamily="18" charset="0"/>
              </a:rPr>
              <a:t>: Ensures data integrity with controlled access.</a:t>
            </a: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3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300" b="1" dirty="0">
                <a:latin typeface="Times New Roman" panose="02020603050405020304" pitchFamily="18" charset="0"/>
                <a:cs typeface="Times New Roman" panose="02020603050405020304" pitchFamily="18" charset="0"/>
              </a:rPr>
              <a:t>Scalability</a:t>
            </a:r>
            <a:r>
              <a:rPr lang="en-US" sz="2300" dirty="0">
                <a:latin typeface="Times New Roman" panose="02020603050405020304" pitchFamily="18" charset="0"/>
                <a:cs typeface="Times New Roman" panose="02020603050405020304" pitchFamily="18" charset="0"/>
              </a:rPr>
              <a:t>: Capable of handling growing data and user numbers </a:t>
            </a:r>
            <a:endParaRPr lang="en-US" sz="23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p:cNvGraphicFramePr>
            <a:graphicFrameLocks noGrp="1"/>
          </p:cNvGraphicFramePr>
          <p:nvPr/>
        </p:nvGraphicFramePr>
        <p:xfrm>
          <a:off x="560103" y="430887"/>
          <a:ext cx="11071793" cy="6125619"/>
        </p:xfrm>
        <a:graphic>
          <a:graphicData uri="http://schemas.openxmlformats.org/drawingml/2006/table">
            <a:tbl>
              <a:tblPr firstRow="1" bandRow="1">
                <a:tableStyleId>{72833802-FEF1-4C79-8D5D-14CF1EAF98D9}</a:tableStyleId>
              </a:tblPr>
              <a:tblGrid>
                <a:gridCol w="870505"/>
                <a:gridCol w="8781219"/>
                <a:gridCol w="1420069"/>
              </a:tblGrid>
              <a:tr h="290330">
                <a:tc>
                  <a:txBody>
                    <a:bodyPr/>
                    <a:lstStyle/>
                    <a:p>
                      <a:pPr algn="ctr"/>
                      <a:r>
                        <a:rPr lang="en-IN" sz="1600" dirty="0">
                          <a:solidFill>
                            <a:schemeClr val="bg1"/>
                          </a:solidFill>
                          <a:latin typeface="Times New Roman" panose="02020603050405020304" pitchFamily="18" charset="0"/>
                          <a:cs typeface="Times New Roman" panose="02020603050405020304" pitchFamily="18" charset="0"/>
                        </a:rPr>
                        <a:t>Sr No.</a:t>
                      </a:r>
                      <a:endParaRPr lang="en-US"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600" dirty="0">
                          <a:solidFill>
                            <a:schemeClr val="bg1"/>
                          </a:solidFill>
                          <a:latin typeface="Times New Roman" panose="02020603050405020304" pitchFamily="18" charset="0"/>
                          <a:cs typeface="Times New Roman" panose="02020603050405020304" pitchFamily="18" charset="0"/>
                        </a:rPr>
                        <a:t>TOPIC</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1600" dirty="0">
                          <a:solidFill>
                            <a:schemeClr val="bg1"/>
                          </a:solidFill>
                          <a:latin typeface="Times New Roman" panose="02020603050405020304" pitchFamily="18" charset="0"/>
                          <a:cs typeface="Times New Roman" panose="02020603050405020304" pitchFamily="18" charset="0"/>
                        </a:rPr>
                        <a:t>SLIDE NO</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32200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1</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T</a:t>
                      </a:r>
                      <a:r>
                        <a:rPr lang="en-IN" sz="1600" b="1" kern="1200" dirty="0">
                          <a:solidFill>
                            <a:schemeClr val="tx1"/>
                          </a:solidFill>
                          <a:effectLst/>
                          <a:latin typeface="Times New Roman" panose="02020603050405020304" pitchFamily="18" charset="0"/>
                          <a:ea typeface="+mn-ea"/>
                          <a:cs typeface="Times New Roman" panose="02020603050405020304" pitchFamily="18" charset="0"/>
                        </a:rPr>
                        <a:t>ASK 1</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4</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1.1)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PROJECT TITLE.</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4</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1.2)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PROJECT DEFINITION.</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5</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1.3)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TECHNOLOGY USED (FRONT END / BACK END).</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6</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kern="1200" dirty="0">
                          <a:solidFill>
                            <a:schemeClr val="tx1"/>
                          </a:solidFill>
                          <a:effectLst/>
                          <a:latin typeface="Times New Roman" panose="02020603050405020304" pitchFamily="18" charset="0"/>
                          <a:ea typeface="+mn-ea"/>
                          <a:cs typeface="Times New Roman" panose="02020603050405020304" pitchFamily="18" charset="0"/>
                        </a:rPr>
                        <a:t>TASK 2</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7</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2.1)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PROJECT SCOPE AND OBJECTIVE.</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7</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2.2 ) </a:t>
                      </a:r>
                      <a:r>
                        <a:rPr lang="en-US" sz="1600" b="0" dirty="0">
                          <a:solidFill>
                            <a:schemeClr val="tx1">
                              <a:lumMod val="95000"/>
                              <a:lumOff val="5000"/>
                            </a:schemeClr>
                          </a:solidFill>
                          <a:latin typeface="Times New Roman" panose="02020603050405020304" pitchFamily="18" charset="0"/>
                          <a:cs typeface="Times New Roman" panose="02020603050405020304" pitchFamily="18" charset="0"/>
                        </a:rPr>
                        <a:t>STUDY OF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EXISTING SYSTEM.</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9</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2.3) </a:t>
                      </a: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ADVANTAGES </a:t>
                      </a: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OF EXISTING SYSTEM</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10</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2.4)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DISADVANTAGES OF EXISTING SYSTEM</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12</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2.5)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OPERATION LEVEL PROBLEM</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14</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2.6)</a:t>
                      </a: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TECHNICAL LEVEL PROBLEM</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16</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2.7)</a:t>
                      </a: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INFORMATION LEVEL PROBLEM</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17</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769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TASK 3</a:t>
                      </a:r>
                      <a:endParaRPr lang="en-US"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18</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769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600" b="1" kern="1200" dirty="0">
                          <a:solidFill>
                            <a:schemeClr val="tx1"/>
                          </a:solidFill>
                          <a:effectLst/>
                          <a:latin typeface="Times New Roman" panose="02020603050405020304" pitchFamily="18" charset="0"/>
                          <a:ea typeface="+mn-ea"/>
                          <a:cs typeface="Times New Roman" panose="02020603050405020304" pitchFamily="18" charset="0"/>
                        </a:rPr>
                        <a:t>3.1) </a:t>
                      </a:r>
                      <a:r>
                        <a:rPr lang="en-IN" sz="1600" b="0" kern="1200" dirty="0">
                          <a:solidFill>
                            <a:schemeClr val="tx1"/>
                          </a:solidFill>
                          <a:effectLst/>
                          <a:latin typeface="Times New Roman" panose="02020603050405020304" pitchFamily="18" charset="0"/>
                          <a:ea typeface="+mn-ea"/>
                          <a:cs typeface="Times New Roman" panose="02020603050405020304" pitchFamily="18" charset="0"/>
                        </a:rPr>
                        <a:t>PROPOSED SYSTEM</a:t>
                      </a:r>
                      <a:endParaRPr lang="en-IN"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18</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3.2)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PROPOSED SYSTEM ADVANTAGES </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19</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3.3)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PROPOSED SYSTEM DISADVANTAGES</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20</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3.4)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SRS INCLUDING FUNCTIONAL REQUIREMENT</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21</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3246672" y="0"/>
            <a:ext cx="5113411" cy="430887"/>
          </a:xfrm>
          <a:prstGeom prst="rect">
            <a:avLst/>
          </a:prstGeom>
          <a:noFill/>
        </p:spPr>
        <p:txBody>
          <a:bodyPr wrap="square" rtlCol="0">
            <a:spAutoFit/>
          </a:bodyPr>
          <a:lstStyle/>
          <a:p>
            <a:pPr algn="ctr"/>
            <a:r>
              <a:rPr lang="en-IN" sz="2200" b="1" u="sng" dirty="0"/>
              <a:t>INDEX</a:t>
            </a:r>
            <a:endParaRPr lang="en-US" sz="2200" b="1" u="sn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1154" y="1852379"/>
            <a:ext cx="10450948" cy="4324585"/>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Initial Setup Cost</a:t>
            </a:r>
            <a:r>
              <a:rPr lang="en-US" dirty="0">
                <a:latin typeface="Times New Roman" panose="02020603050405020304" pitchFamily="18" charset="0"/>
                <a:cs typeface="Times New Roman" panose="02020603050405020304" pitchFamily="18" charset="0"/>
              </a:rPr>
              <a:t>: High development and implementation expenses.</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Learning Curve</a:t>
            </a:r>
            <a:r>
              <a:rPr lang="en-US" dirty="0">
                <a:latin typeface="Times New Roman" panose="02020603050405020304" pitchFamily="18" charset="0"/>
                <a:cs typeface="Times New Roman" panose="02020603050405020304" pitchFamily="18" charset="0"/>
              </a:rPr>
              <a:t>: Faculty and students may need time to adapt</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Data Security Risks</a:t>
            </a:r>
            <a:r>
              <a:rPr lang="en-US" dirty="0">
                <a:latin typeface="Times New Roman" panose="02020603050405020304" pitchFamily="18" charset="0"/>
                <a:cs typeface="Times New Roman" panose="02020603050405020304" pitchFamily="18" charset="0"/>
              </a:rPr>
              <a:t>: Potential vulnerabilities to cyberattacks.</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Dependence on Internet</a:t>
            </a:r>
            <a:r>
              <a:rPr lang="en-US" dirty="0">
                <a:latin typeface="Times New Roman" panose="02020603050405020304" pitchFamily="18" charset="0"/>
                <a:cs typeface="Times New Roman" panose="02020603050405020304" pitchFamily="18" charset="0"/>
              </a:rPr>
              <a:t>: Requires a stable connection for access</a:t>
            </a:r>
            <a:r>
              <a:rPr lang="en-IN"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Maintenance</a:t>
            </a:r>
            <a:r>
              <a:rPr lang="en-US" dirty="0">
                <a:latin typeface="Times New Roman" panose="02020603050405020304" pitchFamily="18" charset="0"/>
                <a:cs typeface="Times New Roman" panose="02020603050405020304" pitchFamily="18" charset="0"/>
              </a:rPr>
              <a:t>: Requires regular updates and ongoing system upkeep.</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Privacy Concerns</a:t>
            </a:r>
            <a:r>
              <a:rPr lang="en-US" dirty="0">
                <a:latin typeface="Times New Roman" panose="02020603050405020304" pitchFamily="18" charset="0"/>
                <a:cs typeface="Times New Roman" panose="02020603050405020304" pitchFamily="18" charset="0"/>
              </a:rPr>
              <a:t>: Risk of unauthorized access to sensitive student information</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0" y="0"/>
            <a:ext cx="1659434" cy="1659434"/>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11" name="TextBox 10"/>
          <p:cNvSpPr txBox="1"/>
          <p:nvPr/>
        </p:nvSpPr>
        <p:spPr>
          <a:xfrm rot="10800000" flipV="1">
            <a:off x="3013656" y="681037"/>
            <a:ext cx="5916503"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3.3) PROPOSED SYSTEM DISADVANTAGES</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717" y="1666151"/>
            <a:ext cx="10936633" cy="4691420"/>
          </a:xfrm>
        </p:spPr>
        <p:txBody>
          <a:bodyPr>
            <a:noAutofit/>
          </a:bodyPr>
          <a:lstStyle/>
          <a:p>
            <a:pPr marL="457200" lvl="0" indent="-457200" algn="just">
              <a:buFont typeface="+mj-lt"/>
              <a:buAutoNum type="arabicPeriod"/>
            </a:pPr>
            <a:r>
              <a:rPr lang="en-IN" sz="2000" b="1" dirty="0">
                <a:effectLst/>
                <a:latin typeface="Times New Roman" panose="02020603050405020304" pitchFamily="18" charset="0"/>
                <a:ea typeface="Calibri" panose="020F0502020204030204" charset="0"/>
                <a:cs typeface="Times New Roman" panose="02020603050405020304" pitchFamily="18" charset="0"/>
              </a:rPr>
              <a:t> </a:t>
            </a:r>
            <a:r>
              <a:rPr lang="en-US" sz="2100" b="1" dirty="0">
                <a:effectLst/>
                <a:latin typeface="Times New Roman" panose="02020603050405020304" pitchFamily="18" charset="0"/>
                <a:ea typeface="Calibri" panose="020F0502020204030204" charset="0"/>
                <a:cs typeface="Times New Roman" panose="02020603050405020304" pitchFamily="18" charset="0"/>
              </a:rPr>
              <a:t>User Management:</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b="1" dirty="0">
                <a:effectLst/>
                <a:latin typeface="Times New Roman" panose="02020603050405020304" pitchFamily="18" charset="0"/>
                <a:ea typeface="Calibri" panose="020F0502020204030204" charset="0"/>
                <a:cs typeface="Times New Roman" panose="02020603050405020304" pitchFamily="18" charset="0"/>
              </a:rPr>
              <a:t>Student Access:</a:t>
            </a:r>
            <a:r>
              <a:rPr lang="en-IN" sz="2100" b="1" dirty="0">
                <a:latin typeface="Times New Roman" panose="02020603050405020304" pitchFamily="18" charset="0"/>
                <a:ea typeface="Calibri" panose="020F0502020204030204" charset="0"/>
                <a:cs typeface="Times New Roman" panose="02020603050405020304" pitchFamily="18" charset="0"/>
              </a:rPr>
              <a:t> </a:t>
            </a:r>
            <a:r>
              <a:rPr lang="en-US" sz="2100" dirty="0">
                <a:effectLst/>
                <a:latin typeface="Times New Roman" panose="02020603050405020304" pitchFamily="18" charset="0"/>
                <a:ea typeface="Calibri" panose="020F0502020204030204" charset="0"/>
                <a:cs typeface="Times New Roman" panose="02020603050405020304" pitchFamily="18" charset="0"/>
              </a:rPr>
              <a:t>View personal information, mark</a:t>
            </a:r>
            <a:r>
              <a:rPr lang="en-IN" sz="2100" dirty="0">
                <a:effectLst/>
                <a:latin typeface="Times New Roman" panose="02020603050405020304" pitchFamily="18" charset="0"/>
                <a:ea typeface="Calibri" panose="020F0502020204030204" charset="0"/>
                <a:cs typeface="Times New Roman" panose="02020603050405020304" pitchFamily="18" charset="0"/>
              </a:rPr>
              <a:t>sheet</a:t>
            </a:r>
            <a:r>
              <a:rPr lang="en-IN" sz="2100" dirty="0">
                <a:latin typeface="Times New Roman" panose="02020603050405020304" pitchFamily="18" charset="0"/>
                <a:ea typeface="Calibri" panose="020F0502020204030204" charset="0"/>
                <a:cs typeface="Times New Roman" panose="02020603050405020304" pitchFamily="18" charset="0"/>
              </a:rPr>
              <a:t> </a:t>
            </a:r>
            <a:r>
              <a:rPr lang="en-US" sz="2100" dirty="0">
                <a:effectLst/>
                <a:latin typeface="Times New Roman" panose="02020603050405020304" pitchFamily="18" charset="0"/>
                <a:ea typeface="Calibri" panose="020F0502020204030204" charset="0"/>
                <a:cs typeface="Times New Roman" panose="02020603050405020304" pitchFamily="18" charset="0"/>
              </a:rPr>
              <a:t>, attendance, and mentor details.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b="1" dirty="0">
                <a:effectLst/>
                <a:latin typeface="Times New Roman" panose="02020603050405020304" pitchFamily="18" charset="0"/>
                <a:ea typeface="Calibri" panose="020F0502020204030204" charset="0"/>
                <a:cs typeface="Times New Roman" panose="02020603050405020304" pitchFamily="18" charset="0"/>
              </a:rPr>
              <a:t>Admin Access (Faculty):</a:t>
            </a:r>
            <a:r>
              <a:rPr lang="en-US" sz="2100" dirty="0">
                <a:effectLst/>
                <a:latin typeface="Times New Roman" panose="02020603050405020304" pitchFamily="18" charset="0"/>
                <a:ea typeface="Calibri" panose="020F0502020204030204" charset="0"/>
                <a:cs typeface="Times New Roman" panose="02020603050405020304" pitchFamily="18" charset="0"/>
              </a:rPr>
              <a:t>Manage student details, academic records, attendance, and mentors.</a:t>
            </a:r>
            <a:endParaRPr lang="en-IN" sz="2100" dirty="0">
              <a:latin typeface="Times New Roman" panose="02020603050405020304" pitchFamily="18" charset="0"/>
              <a:ea typeface="Calibri" panose="020F0502020204030204" charset="0"/>
              <a:cs typeface="Times New Roman" panose="02020603050405020304" pitchFamily="18" charset="0"/>
            </a:endParaRPr>
          </a:p>
          <a:p>
            <a:pPr marL="514350" indent="-514350" algn="just">
              <a:buFont typeface="+mj-lt"/>
              <a:buAutoNum type="arabicPeriod"/>
            </a:pPr>
            <a:r>
              <a:rPr lang="en-US" sz="2100" b="1" dirty="0">
                <a:effectLst/>
                <a:latin typeface="Times New Roman" panose="02020603050405020304" pitchFamily="18" charset="0"/>
                <a:ea typeface="Calibri" panose="020F0502020204030204" charset="0"/>
                <a:cs typeface="Times New Roman" panose="02020603050405020304" pitchFamily="18" charset="0"/>
              </a:rPr>
              <a:t>Data Management:</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dirty="0">
                <a:effectLst/>
                <a:latin typeface="Times New Roman" panose="02020603050405020304" pitchFamily="18" charset="0"/>
                <a:ea typeface="Calibri" panose="020F0502020204030204" charset="0"/>
                <a:cs typeface="Times New Roman" panose="02020603050405020304" pitchFamily="18" charset="0"/>
              </a:rPr>
              <a:t>Store and update personal information, academic records, and attendance.</a:t>
            </a:r>
            <a:endParaRPr lang="en-IN" sz="2100" dirty="0">
              <a:latin typeface="Times New Roman" panose="02020603050405020304" pitchFamily="18" charset="0"/>
              <a:ea typeface="Calibri" panose="020F0502020204030204" charset="0"/>
              <a:cs typeface="Times New Roman" panose="02020603050405020304" pitchFamily="18" charset="0"/>
            </a:endParaRPr>
          </a:p>
          <a:p>
            <a:pPr marL="457200" indent="-457200" algn="just">
              <a:buFont typeface="+mj-lt"/>
              <a:buAutoNum type="arabicPeriod"/>
            </a:pPr>
            <a:r>
              <a:rPr lang="en-US" sz="2100" b="1" dirty="0">
                <a:effectLst/>
                <a:latin typeface="Times New Roman" panose="02020603050405020304" pitchFamily="18" charset="0"/>
                <a:ea typeface="Calibri" panose="020F0502020204030204" charset="0"/>
                <a:cs typeface="Times New Roman" panose="02020603050405020304" pitchFamily="18" charset="0"/>
              </a:rPr>
              <a:t>Security and Permissions: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dirty="0">
                <a:effectLst/>
                <a:latin typeface="Times New Roman" panose="02020603050405020304" pitchFamily="18" charset="0"/>
                <a:ea typeface="Calibri" panose="020F0502020204030204" charset="0"/>
                <a:cs typeface="Times New Roman" panose="02020603050405020304" pitchFamily="18" charset="0"/>
              </a:rPr>
              <a:t>Students can view only their details.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dirty="0">
                <a:effectLst/>
                <a:latin typeface="Times New Roman" panose="02020603050405020304" pitchFamily="18" charset="0"/>
                <a:ea typeface="Calibri" panose="020F0502020204030204" charset="0"/>
                <a:cs typeface="Times New Roman" panose="02020603050405020304" pitchFamily="18" charset="0"/>
              </a:rPr>
              <a:t>Admins have control over data changes.</a:t>
            </a:r>
            <a:endParaRPr lang="en-IN" sz="2100" dirty="0">
              <a:latin typeface="Times New Roman" panose="02020603050405020304" pitchFamily="18" charset="0"/>
              <a:ea typeface="Calibri" panose="020F0502020204030204" charset="0"/>
              <a:cs typeface="Times New Roman" panose="02020603050405020304" pitchFamily="18" charset="0"/>
            </a:endParaRPr>
          </a:p>
          <a:p>
            <a:pPr marL="457200" indent="-457200" algn="just">
              <a:buFont typeface="+mj-lt"/>
              <a:buAutoNum type="arabicPeriod"/>
            </a:pPr>
            <a:r>
              <a:rPr lang="en-US" sz="2100" b="1" dirty="0">
                <a:effectLst/>
                <a:latin typeface="Times New Roman" panose="02020603050405020304" pitchFamily="18" charset="0"/>
                <a:ea typeface="Calibri" panose="020F0502020204030204" charset="0"/>
                <a:cs typeface="Times New Roman" panose="02020603050405020304" pitchFamily="18" charset="0"/>
              </a:rPr>
              <a:t>Communication and Notifications: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dirty="0">
                <a:effectLst/>
                <a:latin typeface="Times New Roman" panose="02020603050405020304" pitchFamily="18" charset="0"/>
                <a:ea typeface="Calibri" panose="020F0502020204030204" charset="0"/>
                <a:cs typeface="Times New Roman" panose="02020603050405020304" pitchFamily="18" charset="0"/>
              </a:rPr>
              <a:t>Display mentor details.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sz="2100" dirty="0">
                <a:effectLst/>
                <a:latin typeface="Times New Roman" panose="02020603050405020304" pitchFamily="18" charset="0"/>
                <a:ea typeface="Calibri" panose="020F0502020204030204" charset="0"/>
                <a:cs typeface="Times New Roman" panose="02020603050405020304" pitchFamily="18" charset="0"/>
              </a:rPr>
              <a:t>Notify users of updates.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p:txBody>
      </p:sp>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rot="10800000" flipV="1">
            <a:off x="2640168" y="500430"/>
            <a:ext cx="7070501"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b="1" dirty="0">
                <a:latin typeface="Times New Roman" panose="02020603050405020304" pitchFamily="18" charset="0"/>
                <a:cs typeface="Times New Roman" panose="02020603050405020304" pitchFamily="18" charset="0"/>
              </a:rPr>
              <a:t>3.4) SRS INCLUDING FUNCTIONAL REQUIREMENT</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rot="10800000" flipV="1">
            <a:off x="2266680" y="614273"/>
            <a:ext cx="7868993"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3.5) SRS INCLUDING NON-FUNCTIONAL REQUIREMENT</a:t>
            </a:r>
            <a:endParaRPr lang="en-US" sz="2200" b="1" dirty="0">
              <a:latin typeface="Times New Roman" panose="02020603050405020304" pitchFamily="18" charset="0"/>
              <a:cs typeface="Times New Roman" panose="02020603050405020304" pitchFamily="18" charset="0"/>
            </a:endParaRPr>
          </a:p>
        </p:txBody>
      </p:sp>
      <p:sp>
        <p:nvSpPr>
          <p:cNvPr id="13" name="Content Placeholder 2"/>
          <p:cNvSpPr txBox="1">
            <a:spLocks noGrp="1"/>
          </p:cNvSpPr>
          <p:nvPr>
            <p:ph idx="1"/>
          </p:nvPr>
        </p:nvSpPr>
        <p:spPr>
          <a:xfrm>
            <a:off x="829717" y="1916194"/>
            <a:ext cx="10936287" cy="46910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lgn="just">
              <a:buFont typeface="+mj-lt"/>
              <a:buAutoNum type="arabicPeriod"/>
            </a:pPr>
            <a:r>
              <a:rPr lang="en-US" sz="2400" b="1" dirty="0">
                <a:effectLst/>
                <a:latin typeface="Times New Roman" panose="02020603050405020304" pitchFamily="18" charset="0"/>
                <a:ea typeface="Calibri" panose="020F0502020204030204" charset="0"/>
                <a:cs typeface="Times New Roman" panose="02020603050405020304" pitchFamily="18" charset="0"/>
              </a:rPr>
              <a:t>Scalability:</a:t>
            </a:r>
            <a:endParaRPr lang="en-IN" sz="24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dirty="0">
                <a:effectLst/>
                <a:latin typeface="Times New Roman" panose="02020603050405020304" pitchFamily="18" charset="0"/>
                <a:ea typeface="Calibri" panose="020F0502020204030204" charset="0"/>
                <a:cs typeface="Times New Roman" panose="02020603050405020304" pitchFamily="18" charset="0"/>
              </a:rPr>
              <a:t>Ability to scale horizontally and vertically as the user base grows.</a:t>
            </a:r>
            <a:endParaRPr lang="en-IN" dirty="0">
              <a:latin typeface="Times New Roman" panose="02020603050405020304" pitchFamily="18" charset="0"/>
              <a:ea typeface="Calibri" panose="020F0502020204030204" charset="0"/>
              <a:cs typeface="Times New Roman" panose="02020603050405020304" pitchFamily="18" charset="0"/>
            </a:endParaRPr>
          </a:p>
          <a:p>
            <a:pPr marL="514350" indent="-514350" algn="just">
              <a:buFont typeface="+mj-lt"/>
              <a:buAutoNum type="arabicPeriod"/>
            </a:pPr>
            <a:r>
              <a:rPr lang="en-US" sz="2400" b="1" dirty="0">
                <a:effectLst/>
                <a:latin typeface="Times New Roman" panose="02020603050405020304" pitchFamily="18" charset="0"/>
                <a:ea typeface="Calibri" panose="020F0502020204030204" charset="0"/>
                <a:cs typeface="Times New Roman" panose="02020603050405020304" pitchFamily="18" charset="0"/>
              </a:rPr>
              <a:t>Maintainability:</a:t>
            </a:r>
            <a:endParaRPr lang="en-IN" sz="24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dirty="0">
                <a:effectLst/>
                <a:latin typeface="Times New Roman" panose="02020603050405020304" pitchFamily="18" charset="0"/>
                <a:ea typeface="Calibri" panose="020F0502020204030204" charset="0"/>
                <a:cs typeface="Times New Roman" panose="02020603050405020304" pitchFamily="18" charset="0"/>
              </a:rPr>
              <a:t>Regular updates and maintenance for smooth operation.</a:t>
            </a:r>
            <a:endParaRPr lang="en-IN"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dirty="0">
                <a:effectLst/>
                <a:latin typeface="Times New Roman" panose="02020603050405020304" pitchFamily="18" charset="0"/>
                <a:ea typeface="Calibri" panose="020F0502020204030204" charset="0"/>
                <a:cs typeface="Times New Roman" panose="02020603050405020304" pitchFamily="18" charset="0"/>
              </a:rPr>
              <a:t>Modular design to allow easy upgrades and modifications.</a:t>
            </a:r>
            <a:endParaRPr lang="en-IN" dirty="0">
              <a:latin typeface="Times New Roman" panose="02020603050405020304" pitchFamily="18" charset="0"/>
              <a:ea typeface="Calibri" panose="020F0502020204030204" charset="0"/>
              <a:cs typeface="Times New Roman" panose="02020603050405020304" pitchFamily="18" charset="0"/>
            </a:endParaRPr>
          </a:p>
          <a:p>
            <a:pPr marL="514350" indent="-514350" algn="just">
              <a:buFont typeface="+mj-lt"/>
              <a:buAutoNum type="arabicPeriod"/>
            </a:pPr>
            <a:r>
              <a:rPr lang="en-US" sz="2400" b="1" dirty="0">
                <a:effectLst/>
                <a:latin typeface="Times New Roman" panose="02020603050405020304" pitchFamily="18" charset="0"/>
                <a:ea typeface="Calibri" panose="020F0502020204030204" charset="0"/>
                <a:cs typeface="Times New Roman" panose="02020603050405020304" pitchFamily="18" charset="0"/>
              </a:rPr>
              <a:t>Portability:</a:t>
            </a:r>
            <a:endParaRPr lang="en-IN" sz="24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dirty="0">
                <a:effectLst/>
                <a:latin typeface="Times New Roman" panose="02020603050405020304" pitchFamily="18" charset="0"/>
                <a:ea typeface="Calibri" panose="020F0502020204030204" charset="0"/>
                <a:cs typeface="Times New Roman" panose="02020603050405020304" pitchFamily="18" charset="0"/>
              </a:rPr>
              <a:t>Compatibility with various devices and operating systems</a:t>
            </a:r>
            <a:endParaRPr lang="en-IN" dirty="0">
              <a:effectLst/>
              <a:latin typeface="Times New Roman" panose="02020603050405020304" pitchFamily="18" charset="0"/>
              <a:ea typeface="Calibri" panose="020F0502020204030204" charset="0"/>
              <a:cs typeface="Times New Roman" panose="02020603050405020304" pitchFamily="18" charset="0"/>
            </a:endParaRPr>
          </a:p>
          <a:p>
            <a:pPr marL="514350" indent="-514350" algn="just">
              <a:buFont typeface="+mj-lt"/>
              <a:buAutoNum type="arabicPeriod"/>
            </a:pPr>
            <a:r>
              <a:rPr lang="en-US" sz="2400" b="1" dirty="0">
                <a:effectLst/>
                <a:latin typeface="Times New Roman" panose="02020603050405020304" pitchFamily="18" charset="0"/>
                <a:ea typeface="Calibri" panose="020F0502020204030204" charset="0"/>
                <a:cs typeface="Times New Roman" panose="02020603050405020304" pitchFamily="18" charset="0"/>
              </a:rPr>
              <a:t>Compliance:</a:t>
            </a:r>
            <a:endParaRPr lang="en-IN" sz="2400" dirty="0">
              <a:effectLst/>
              <a:latin typeface="Times New Roman" panose="02020603050405020304" pitchFamily="18" charset="0"/>
              <a:ea typeface="Calibri" panose="020F0502020204030204" charset="0"/>
              <a:cs typeface="Times New Roman" panose="02020603050405020304" pitchFamily="18" charset="0"/>
            </a:endParaRPr>
          </a:p>
          <a:p>
            <a:pPr lvl="1" algn="just"/>
            <a:r>
              <a:rPr lang="en-US" dirty="0">
                <a:effectLst/>
                <a:latin typeface="Times New Roman" panose="02020603050405020304" pitchFamily="18" charset="0"/>
                <a:ea typeface="Calibri" panose="020F0502020204030204" charset="0"/>
                <a:cs typeface="Times New Roman" panose="02020603050405020304" pitchFamily="18" charset="0"/>
              </a:rPr>
              <a:t>Adherence to educational data privacy regulations.</a:t>
            </a:r>
            <a:endParaRPr lang="en-IN" dirty="0">
              <a:latin typeface="Times New Roman" panose="02020603050405020304" pitchFamily="18" charset="0"/>
              <a:ea typeface="Calibri" panose="020F0502020204030204" charset="0"/>
              <a:cs typeface="Times New Roman" panose="02020603050405020304" pitchFamily="18" charset="0"/>
            </a:endParaRPr>
          </a:p>
          <a:p>
            <a:pPr marL="514350" indent="-514350" algn="just">
              <a:buFont typeface="+mj-lt"/>
              <a:buAutoNum type="arabicPeriod"/>
            </a:pPr>
            <a:endParaRPr lang="en-IN" dirty="0">
              <a:effectLst/>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rot="10800000" flipV="1">
            <a:off x="3302871" y="836434"/>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3.6) TECHNICAL FEASIBILITY STUDY</a:t>
            </a:r>
            <a:endParaRPr lang="en-US" sz="23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36289" y="1601242"/>
            <a:ext cx="10636165" cy="2003177"/>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Technology Stack:</a:t>
            </a:r>
            <a:r>
              <a:rPr lang="en-US" sz="2100" dirty="0">
                <a:effectLst/>
                <a:latin typeface="Times New Roman" panose="02020603050405020304" pitchFamily="18" charset="0"/>
                <a:ea typeface="Calibri" panose="020F0502020204030204" charset="0"/>
                <a:cs typeface="Times New Roman" panose="02020603050405020304" pitchFamily="18" charset="0"/>
              </a:rPr>
              <a:t> The proposed system will use modern web technologies (e.g., HTML, CSS, JavaScript) and a robust backend (e.g. Python) with a secure database (e.g., MySQL).</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Infrastructure:</a:t>
            </a:r>
            <a:r>
              <a:rPr lang="en-US" sz="2100" dirty="0">
                <a:effectLst/>
                <a:latin typeface="Times New Roman" panose="02020603050405020304" pitchFamily="18" charset="0"/>
                <a:ea typeface="Calibri" panose="020F0502020204030204" charset="0"/>
                <a:cs typeface="Times New Roman" panose="02020603050405020304" pitchFamily="18" charset="0"/>
              </a:rPr>
              <a:t> The system will be hosted on reliable cloud platforms (e.g., AWS, Azure) with scalability features.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Integration:</a:t>
            </a:r>
            <a:r>
              <a:rPr lang="en-US" sz="2100" dirty="0">
                <a:effectLst/>
                <a:latin typeface="Times New Roman" panose="02020603050405020304" pitchFamily="18" charset="0"/>
                <a:ea typeface="Calibri" panose="020F0502020204030204" charset="0"/>
                <a:cs typeface="Times New Roman" panose="02020603050405020304" pitchFamily="18" charset="0"/>
              </a:rPr>
              <a:t> The system will integrate with existing academic systems and databases.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p:txBody>
      </p:sp>
      <p:sp>
        <p:nvSpPr>
          <p:cNvPr id="6" name="TextBox 5"/>
          <p:cNvSpPr txBox="1"/>
          <p:nvPr/>
        </p:nvSpPr>
        <p:spPr>
          <a:xfrm rot="10800000" flipV="1">
            <a:off x="3302871" y="3802788"/>
            <a:ext cx="7146437"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3.7) OPERATIONAL FEASIBILITY STUDY</a:t>
            </a:r>
            <a:endParaRPr lang="en-US" sz="22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66062" y="4456432"/>
            <a:ext cx="10636165" cy="1665328"/>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User Training:</a:t>
            </a:r>
            <a:r>
              <a:rPr lang="en-US" sz="2100" dirty="0">
                <a:effectLst/>
                <a:latin typeface="Times New Roman" panose="02020603050405020304" pitchFamily="18" charset="0"/>
                <a:ea typeface="Calibri" panose="020F0502020204030204" charset="0"/>
                <a:cs typeface="Times New Roman" panose="02020603050405020304" pitchFamily="18" charset="0"/>
              </a:rPr>
              <a:t>Training sessions for faculty and students to ease the transition from physical to digital systems.</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Support:</a:t>
            </a:r>
            <a:r>
              <a:rPr lang="en-US" sz="2100" dirty="0">
                <a:effectLst/>
                <a:latin typeface="Times New Roman" panose="02020603050405020304" pitchFamily="18" charset="0"/>
                <a:ea typeface="Calibri" panose="020F0502020204030204" charset="0"/>
                <a:cs typeface="Times New Roman" panose="02020603050405020304" pitchFamily="18" charset="0"/>
              </a:rPr>
              <a:t>A dedicated support team for technical issues and troubleshooting.</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US" sz="2100" b="1" dirty="0">
                <a:effectLst/>
                <a:latin typeface="Times New Roman" panose="02020603050405020304" pitchFamily="18" charset="0"/>
                <a:ea typeface="Calibri" panose="020F0502020204030204" charset="0"/>
                <a:cs typeface="Times New Roman" panose="02020603050405020304" pitchFamily="18" charset="0"/>
              </a:rPr>
              <a:t>Routine Maintenance:</a:t>
            </a:r>
            <a:r>
              <a:rPr lang="en-US" sz="2100" dirty="0">
                <a:effectLst/>
                <a:latin typeface="Times New Roman" panose="02020603050405020304" pitchFamily="18" charset="0"/>
                <a:ea typeface="Calibri" panose="020F0502020204030204" charset="0"/>
                <a:cs typeface="Times New Roman" panose="02020603050405020304" pitchFamily="18" charset="0"/>
              </a:rPr>
              <a:t>Regular system updates and maintenance.</a:t>
            </a:r>
            <a:endParaRPr lang="en-IN" sz="2100" dirty="0">
              <a:effectLst/>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0" y="0"/>
            <a:ext cx="1456585" cy="1456585"/>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652156" y="6717"/>
            <a:ext cx="1456585" cy="1456585"/>
          </a:xfrm>
          <a:prstGeom prst="rect">
            <a:avLst/>
          </a:prstGeom>
        </p:spPr>
      </p:pic>
      <p:sp>
        <p:nvSpPr>
          <p:cNvPr id="11" name="TextBox 10"/>
          <p:cNvSpPr txBox="1"/>
          <p:nvPr/>
        </p:nvSpPr>
        <p:spPr>
          <a:xfrm rot="10800000" flipV="1">
            <a:off x="3625109" y="829717"/>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3.8) ECONOMICAL FEASIBILITY STUDY</a:t>
            </a:r>
            <a:endParaRPr lang="en-US" sz="23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83259" y="1844138"/>
            <a:ext cx="11501784" cy="3998531"/>
          </a:xfrm>
          <a:prstGeom prst="rect">
            <a:avLst/>
          </a:prstGeom>
          <a:noFill/>
        </p:spPr>
        <p:txBody>
          <a:bodyPr wrap="square">
            <a:spAutoFit/>
          </a:bodyPr>
          <a:lstStyle/>
          <a:p>
            <a:pPr marL="342900" lvl="0" indent="-342900" algn="just">
              <a:lnSpc>
                <a:spcPct val="107000"/>
              </a:lnSpc>
              <a:spcAft>
                <a:spcPts val="800"/>
              </a:spcAft>
              <a:buSzPts val="1000"/>
              <a:buFont typeface="Symbol" panose="05050102010706020507" pitchFamily="2" charset="2"/>
              <a:buChar char=""/>
              <a:tabLst>
                <a:tab pos="457200" algn="l"/>
              </a:tabLst>
            </a:pPr>
            <a:r>
              <a:rPr lang="en-IN" sz="2200" b="1" dirty="0">
                <a:effectLst/>
                <a:latin typeface="Times New Roman" panose="02020603050405020304" pitchFamily="18" charset="0"/>
                <a:ea typeface="Calibri" panose="020F0502020204030204" charset="0"/>
                <a:cs typeface="Times New Roman" panose="02020603050405020304" pitchFamily="18" charset="0"/>
              </a:rPr>
              <a:t>Initial Costs</a:t>
            </a:r>
            <a:r>
              <a:rPr lang="en-IN" sz="2200" dirty="0">
                <a:effectLst/>
                <a:latin typeface="Times New Roman" panose="02020603050405020304" pitchFamily="18" charset="0"/>
                <a:ea typeface="Calibri" panose="020F0502020204030204" charset="0"/>
                <a:cs typeface="Times New Roman" panose="02020603050405020304" pitchFamily="18" charset="0"/>
              </a:rPr>
              <a:t>: The development and implementation of the system require significant upfront investment. This includes software development, hardware setup, and integration with existing systems.</a:t>
            </a:r>
            <a:endParaRPr lang="en-IN" sz="2200" dirty="0">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IN" sz="2200" b="1" dirty="0">
                <a:effectLst/>
                <a:latin typeface="Times New Roman" panose="02020603050405020304" pitchFamily="18" charset="0"/>
                <a:ea typeface="Calibri" panose="020F0502020204030204" charset="0"/>
                <a:cs typeface="Times New Roman" panose="02020603050405020304" pitchFamily="18" charset="0"/>
              </a:rPr>
              <a:t>Ongoing Costs</a:t>
            </a:r>
            <a:r>
              <a:rPr lang="en-IN" sz="2200" dirty="0">
                <a:effectLst/>
                <a:latin typeface="Times New Roman" panose="02020603050405020304" pitchFamily="18" charset="0"/>
                <a:ea typeface="Calibri" panose="020F0502020204030204" charset="0"/>
                <a:cs typeface="Times New Roman" panose="02020603050405020304" pitchFamily="18" charset="0"/>
              </a:rPr>
              <a:t>: These include regular maintenance, cloud hosting (e.g., AWS, Azure), support services, and periodic updates to ensure the system runs smoothly .</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IN" sz="2200" b="1" dirty="0">
                <a:effectLst/>
                <a:latin typeface="Times New Roman" panose="02020603050405020304" pitchFamily="18" charset="0"/>
                <a:ea typeface="Calibri" panose="020F0502020204030204" charset="0"/>
                <a:cs typeface="Times New Roman" panose="02020603050405020304" pitchFamily="18" charset="0"/>
              </a:rPr>
              <a:t>Cost-Benefit Analysis</a:t>
            </a:r>
            <a:r>
              <a:rPr lang="en-IN" sz="2200" dirty="0">
                <a:effectLst/>
                <a:latin typeface="Times New Roman" panose="02020603050405020304" pitchFamily="18" charset="0"/>
                <a:ea typeface="Calibri" panose="020F0502020204030204" charset="0"/>
                <a:cs typeface="Times New Roman" panose="02020603050405020304" pitchFamily="18" charset="0"/>
              </a:rPr>
              <a:t>: The long-term benefits of the system, such as increased efficiency, improved data accuracy, reduced manual labor, and enhanced user satisfaction. The system also saves on physical resources, reducing paperwork and storage needs.</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2" charset="2"/>
              <a:buChar char=""/>
              <a:tabLst>
                <a:tab pos="457200" algn="l"/>
              </a:tabLst>
            </a:pPr>
            <a:r>
              <a:rPr lang="en-IN" sz="2200" b="1" dirty="0">
                <a:effectLst/>
                <a:latin typeface="Times New Roman" panose="02020603050405020304" pitchFamily="18" charset="0"/>
                <a:ea typeface="Calibri" panose="020F0502020204030204" charset="0"/>
                <a:cs typeface="Times New Roman" panose="02020603050405020304" pitchFamily="18" charset="0"/>
              </a:rPr>
              <a:t>Scalability</a:t>
            </a:r>
            <a:r>
              <a:rPr lang="en-IN" sz="2200" dirty="0">
                <a:effectLst/>
                <a:latin typeface="Times New Roman" panose="02020603050405020304" pitchFamily="18" charset="0"/>
                <a:ea typeface="Calibri" panose="020F0502020204030204" charset="0"/>
                <a:cs typeface="Times New Roman" panose="02020603050405020304" pitchFamily="18" charset="0"/>
              </a:rPr>
              <a:t>: The system is designed to scale with the increasing number of users, ensuring that future costs will be managed effectively as the user base grows .</a:t>
            </a:r>
            <a:endParaRPr lang="en-IN" sz="2200" dirty="0">
              <a:effectLst/>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rot="10800000" flipV="1">
            <a:off x="3876789" y="390158"/>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t>3.9) SCHEDULE FEASIBILITY STUDY</a:t>
            </a:r>
            <a:endParaRPr lang="en-US" sz="2300" b="1"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rcRect l="1270" t="7363" r="1891"/>
          <a:stretch>
            <a:fillRect/>
          </a:stretch>
        </p:blipFill>
        <p:spPr>
          <a:xfrm>
            <a:off x="1371694" y="1659434"/>
            <a:ext cx="9327054" cy="5191849"/>
          </a:xfrm>
          <a:prstGeom prst="rect">
            <a:avLst/>
          </a:prstGeom>
        </p:spPr>
      </p:pic>
      <p:sp>
        <p:nvSpPr>
          <p:cNvPr id="12" name="Rectangle 11"/>
          <p:cNvSpPr/>
          <p:nvPr/>
        </p:nvSpPr>
        <p:spPr>
          <a:xfrm>
            <a:off x="5334248" y="6114036"/>
            <a:ext cx="1549365" cy="2708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700" dirty="0">
                <a:solidFill>
                  <a:schemeClr val="tx1"/>
                </a:solidFill>
              </a:rPr>
              <a:t>Existing System</a:t>
            </a:r>
            <a:endParaRPr lang="en-US" sz="1700"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3499" y="1263221"/>
            <a:ext cx="10515600" cy="5151907"/>
          </a:xfrm>
        </p:spPr>
        <p:txBody>
          <a:bodyPr>
            <a:noAutofit/>
          </a:bodyPr>
          <a:lstStyle/>
          <a:p>
            <a:pPr>
              <a:buFont typeface="Wingdings" panose="05000000000000000000" pitchFamily="2" charset="2"/>
              <a:buChar char="Ø"/>
            </a:pPr>
            <a:r>
              <a:rPr lang="en-US" sz="2300" b="1" dirty="0"/>
              <a:t>Login</a:t>
            </a:r>
            <a:r>
              <a:rPr lang="en-IN" sz="2300" dirty="0"/>
              <a:t>:- </a:t>
            </a:r>
            <a:endParaRPr lang="en-IN" sz="2300" dirty="0"/>
          </a:p>
          <a:p>
            <a:r>
              <a:rPr lang="en-US" sz="2300" dirty="0"/>
              <a:t>Input:User credentials (username and password).	</a:t>
            </a:r>
            <a:endParaRPr lang="en-IN" sz="2300" dirty="0"/>
          </a:p>
          <a:p>
            <a:r>
              <a:rPr lang="en-US" sz="2300" dirty="0"/>
              <a:t>Process:Verify the credentials with the stored database information.	</a:t>
            </a:r>
            <a:endParaRPr lang="en-IN" sz="2300" dirty="0"/>
          </a:p>
          <a:p>
            <a:r>
              <a:rPr lang="en-US" sz="2300" dirty="0"/>
              <a:t>Output:Access granted to the system or prompt to retry.</a:t>
            </a:r>
            <a:endParaRPr lang="en-IN" sz="2300" dirty="0"/>
          </a:p>
          <a:p>
            <a:pPr>
              <a:buFont typeface="Wingdings" panose="05000000000000000000" pitchFamily="2" charset="2"/>
              <a:buChar char="Ø"/>
            </a:pPr>
            <a:r>
              <a:rPr lang="en-IN" sz="2300" dirty="0"/>
              <a:t> </a:t>
            </a:r>
            <a:r>
              <a:rPr lang="en-US" sz="2300" b="1" dirty="0"/>
              <a:t>Registration</a:t>
            </a:r>
            <a:r>
              <a:rPr lang="en-IN" sz="2300" b="1" dirty="0"/>
              <a:t>:-</a:t>
            </a:r>
            <a:r>
              <a:rPr lang="en-US" sz="2300" dirty="0"/>
              <a:t>	</a:t>
            </a:r>
            <a:endParaRPr lang="en-IN" sz="2300" dirty="0"/>
          </a:p>
          <a:p>
            <a:r>
              <a:rPr lang="en-US" sz="2300" dirty="0"/>
              <a:t>Input:Student information (name, email, student ID, etc.).</a:t>
            </a:r>
            <a:endParaRPr lang="en-IN" sz="2300" dirty="0"/>
          </a:p>
          <a:p>
            <a:r>
              <a:rPr lang="en-US" sz="2300" dirty="0"/>
              <a:t>Process:Authenticate the information and create a new account in the database.</a:t>
            </a:r>
            <a:endParaRPr lang="en-IN" sz="2300" dirty="0"/>
          </a:p>
          <a:p>
            <a:r>
              <a:rPr lang="en-US" sz="2300" dirty="0"/>
              <a:t>Output:Registration successful or retry message.</a:t>
            </a:r>
            <a:r>
              <a:rPr lang="en-IN" sz="2300" dirty="0"/>
              <a:t>                                                                                       </a:t>
            </a:r>
            <a:endParaRPr lang="en-IN" sz="2300" dirty="0"/>
          </a:p>
          <a:p>
            <a:pPr>
              <a:buFont typeface="Wingdings" panose="05000000000000000000" pitchFamily="2" charset="2"/>
              <a:buChar char="Ø"/>
            </a:pPr>
            <a:r>
              <a:rPr lang="en-US" sz="2300" b="1" dirty="0"/>
              <a:t>Attendance Tracking</a:t>
            </a:r>
            <a:r>
              <a:rPr lang="en-IN" sz="2300" dirty="0"/>
              <a:t>:- </a:t>
            </a:r>
            <a:endParaRPr lang="en-IN" sz="2300" dirty="0"/>
          </a:p>
          <a:p>
            <a:r>
              <a:rPr lang="en-US" sz="2300" dirty="0"/>
              <a:t>Input:Student attendance details (date, class, status).</a:t>
            </a:r>
            <a:endParaRPr lang="en-IN" sz="2300" dirty="0"/>
          </a:p>
          <a:p>
            <a:r>
              <a:rPr lang="en-US" sz="2300" dirty="0"/>
              <a:t>Process:Record the attendance in the database and update records.</a:t>
            </a:r>
            <a:endParaRPr lang="en-IN" sz="2300" dirty="0"/>
          </a:p>
          <a:p>
            <a:r>
              <a:rPr lang="en-US" sz="2300" dirty="0"/>
              <a:t>Output:Attendance data saved or error message.</a:t>
            </a:r>
            <a:r>
              <a:rPr lang="en-IN" sz="2300" dirty="0"/>
              <a:t>                                                                                </a:t>
            </a:r>
            <a:endParaRPr lang="en-IN" sz="2300" dirty="0"/>
          </a:p>
        </p:txBody>
      </p:sp>
      <p:sp>
        <p:nvSpPr>
          <p:cNvPr id="5" name="TextBox 4"/>
          <p:cNvSpPr txBox="1"/>
          <p:nvPr/>
        </p:nvSpPr>
        <p:spPr>
          <a:xfrm rot="10800000" flipV="1">
            <a:off x="3735040" y="689498"/>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t>4.1) PROPOSED SYSTEM MODULE</a:t>
            </a:r>
            <a:endParaRPr lang="en-US" sz="2300" b="1" dirty="0"/>
          </a:p>
        </p:txBody>
      </p:sp>
      <p:sp>
        <p:nvSpPr>
          <p:cNvPr id="7" name="TextBox 6"/>
          <p:cNvSpPr txBox="1"/>
          <p:nvPr/>
        </p:nvSpPr>
        <p:spPr>
          <a:xfrm>
            <a:off x="3237522" y="131164"/>
            <a:ext cx="5113411" cy="430887"/>
          </a:xfrm>
          <a:prstGeom prst="rect">
            <a:avLst/>
          </a:prstGeom>
          <a:noFill/>
        </p:spPr>
        <p:txBody>
          <a:bodyPr wrap="square" rtlCol="0">
            <a:spAutoFit/>
          </a:bodyPr>
          <a:lstStyle/>
          <a:p>
            <a:pPr algn="ctr"/>
            <a:r>
              <a:rPr lang="en-IN" sz="2200" b="1" u="sng" dirty="0"/>
              <a:t>TASK 4</a:t>
            </a:r>
            <a:endParaRPr lang="en-US" sz="2200" b="1" u="sng" dirty="0"/>
          </a:p>
        </p:txBody>
      </p:sp>
      <p:pic>
        <p:nvPicPr>
          <p:cNvPr id="4" name="Picture 3"/>
          <p:cNvPicPr>
            <a:picLocks noChangeAspect="1"/>
          </p:cNvPicPr>
          <p:nvPr/>
        </p:nvPicPr>
        <p:blipFill>
          <a:blip r:embed="rId1"/>
          <a:stretch>
            <a:fillRect/>
          </a:stretch>
        </p:blipFill>
        <p:spPr>
          <a:xfrm>
            <a:off x="0" y="0"/>
            <a:ext cx="1659434" cy="1659434"/>
          </a:xfrm>
          <a:prstGeom prst="rect">
            <a:avLst/>
          </a:prstGeom>
        </p:spPr>
      </p:pic>
      <p:pic>
        <p:nvPicPr>
          <p:cNvPr id="8" name="Picture 7"/>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8969" y="1659434"/>
            <a:ext cx="11353800" cy="5786194"/>
          </a:xfrm>
        </p:spPr>
        <p:txBody>
          <a:bodyPr>
            <a:normAutofit/>
          </a:bodyPr>
          <a:lstStyle/>
          <a:p>
            <a:pPr>
              <a:buFont typeface="Wingdings" panose="05000000000000000000" pitchFamily="2" charset="2"/>
              <a:buChar char="Ø"/>
            </a:pPr>
            <a:r>
              <a:rPr lang="en-US" sz="2400" b="1" dirty="0"/>
              <a:t>Performance Tracking</a:t>
            </a:r>
            <a:r>
              <a:rPr lang="en-IN" sz="2400" dirty="0"/>
              <a:t>:- </a:t>
            </a:r>
            <a:endParaRPr lang="en-IN" sz="2400" dirty="0"/>
          </a:p>
          <a:p>
            <a:r>
              <a:rPr lang="en-US" sz="2400" dirty="0"/>
              <a:t>Input:Academic scores and progress reports.</a:t>
            </a:r>
            <a:endParaRPr lang="en-IN" sz="2400" dirty="0"/>
          </a:p>
          <a:p>
            <a:r>
              <a:rPr lang="en-US" sz="2400" dirty="0"/>
              <a:t>Process:Update and store the performance data for each student.	</a:t>
            </a:r>
            <a:endParaRPr lang="en-IN" sz="2400" dirty="0"/>
          </a:p>
          <a:p>
            <a:r>
              <a:rPr lang="en-US" sz="2400" dirty="0"/>
              <a:t>Output:Generate performance reports or notification for missing data.</a:t>
            </a:r>
            <a:endParaRPr lang="en-IN" sz="2400" dirty="0"/>
          </a:p>
          <a:p>
            <a:endParaRPr lang="en-IN" sz="2400" dirty="0"/>
          </a:p>
          <a:p>
            <a:pPr>
              <a:buFont typeface="Wingdings" panose="05000000000000000000" pitchFamily="2" charset="2"/>
              <a:buChar char="Ø"/>
            </a:pPr>
            <a:r>
              <a:rPr lang="en-US" sz="2400" b="1" dirty="0"/>
              <a:t>Notification</a:t>
            </a:r>
            <a:r>
              <a:rPr lang="en-IN" sz="2400" dirty="0"/>
              <a:t>:-</a:t>
            </a:r>
            <a:endParaRPr lang="en-IN" sz="2400" dirty="0"/>
          </a:p>
          <a:p>
            <a:r>
              <a:rPr lang="en-US" sz="2400" dirty="0"/>
              <a:t>Input:Details of low attendance, mentoring book updates, or other system alerts.</a:t>
            </a:r>
            <a:endParaRPr lang="en-IN" sz="2400" dirty="0"/>
          </a:p>
          <a:p>
            <a:r>
              <a:rPr lang="en-US" sz="2400" dirty="0"/>
              <a:t>Process:Send notifications to users about low attendance or mentor updates.</a:t>
            </a:r>
            <a:endParaRPr lang="en-IN" sz="2400" dirty="0"/>
          </a:p>
          <a:p>
            <a:r>
              <a:rPr lang="en-US" sz="2400" dirty="0"/>
              <a:t>Output:Notifications sent successfully or retry.</a:t>
            </a:r>
            <a:endParaRPr lang="en-US" sz="2400" dirty="0"/>
          </a:p>
        </p:txBody>
      </p:sp>
      <p:pic>
        <p:nvPicPr>
          <p:cNvPr id="4" name="Picture 3"/>
          <p:cNvPicPr>
            <a:picLocks noChangeAspect="1"/>
          </p:cNvPicPr>
          <p:nvPr>
            <p:custDataLst>
              <p:tags r:id="rId1"/>
            </p:custDataLst>
          </p:nvPr>
        </p:nvPicPr>
        <p:blipFill>
          <a:blip r:embed="rId2"/>
          <a:stretch>
            <a:fillRect/>
          </a:stretch>
        </p:blipFill>
        <p:spPr>
          <a:xfrm>
            <a:off x="10449308" y="6717"/>
            <a:ext cx="1659434" cy="1659434"/>
          </a:xfrm>
          <a:prstGeom prst="rect">
            <a:avLst/>
          </a:prstGeom>
        </p:spPr>
      </p:pic>
      <p:pic>
        <p:nvPicPr>
          <p:cNvPr id="6" name="Picture 5"/>
          <p:cNvPicPr>
            <a:picLocks noChangeAspect="1"/>
          </p:cNvPicPr>
          <p:nvPr/>
        </p:nvPicPr>
        <p:blipFill>
          <a:blip r:embed="rId3"/>
          <a:stretch>
            <a:fillRect/>
          </a:stretch>
        </p:blipFill>
        <p:spPr>
          <a:xfrm>
            <a:off x="0" y="0"/>
            <a:ext cx="1659434" cy="16594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10800000" flipV="1">
            <a:off x="4479452" y="123660"/>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4.2) SCREEN DESIGNING</a:t>
            </a:r>
            <a:endParaRPr lang="en-US" sz="2300" b="1"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88360" y="1302559"/>
            <a:ext cx="5215280" cy="5208643"/>
          </a:xfrm>
          <a:prstGeom prst="rect">
            <a:avLst/>
          </a:prstGeom>
        </p:spPr>
      </p:pic>
      <p:sp>
        <p:nvSpPr>
          <p:cNvPr id="11" name="TextBox 10"/>
          <p:cNvSpPr txBox="1"/>
          <p:nvPr/>
        </p:nvSpPr>
        <p:spPr>
          <a:xfrm>
            <a:off x="5454873" y="793076"/>
            <a:ext cx="1828800" cy="461665"/>
          </a:xfrm>
          <a:prstGeom prst="rect">
            <a:avLst/>
          </a:prstGeom>
          <a:noFill/>
        </p:spPr>
        <p:txBody>
          <a:bodyPr wrap="square" rtlCol="0">
            <a:spAutoFit/>
          </a:bodyPr>
          <a:lstStyle/>
          <a:p>
            <a:pPr algn="l"/>
            <a:r>
              <a:rPr lang="en-IN" sz="2400" dirty="0">
                <a:latin typeface="Times New Roman" panose="02020603050405020304" pitchFamily="18" charset="0"/>
                <a:cs typeface="Times New Roman" panose="02020603050405020304" pitchFamily="18" charset="0"/>
              </a:rPr>
              <a:t>1) LOGO</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0" y="0"/>
            <a:ext cx="1659434" cy="1659434"/>
          </a:xfrm>
          <a:prstGeom prst="rect">
            <a:avLst/>
          </a:prstGeom>
        </p:spPr>
      </p:pic>
      <p:pic>
        <p:nvPicPr>
          <p:cNvPr id="5" name="Picture 4"/>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2"/>
          <a:stretch>
            <a:fillRect/>
          </a:stretch>
        </p:blipFill>
        <p:spPr>
          <a:xfrm>
            <a:off x="10449308" y="6717"/>
            <a:ext cx="1659434" cy="1659434"/>
          </a:xfrm>
          <a:prstGeom prst="rect">
            <a:avLst/>
          </a:prstGeom>
        </p:spPr>
      </p:pic>
      <p:pic>
        <p:nvPicPr>
          <p:cNvPr id="7" name="Picture 6"/>
          <p:cNvPicPr>
            <a:picLocks noChangeAspect="1"/>
          </p:cNvPicPr>
          <p:nvPr/>
        </p:nvPicPr>
        <p:blipFill>
          <a:blip r:embed="rId3"/>
          <a:stretch>
            <a:fillRect/>
          </a:stretch>
        </p:blipFill>
        <p:spPr>
          <a:xfrm>
            <a:off x="0" y="0"/>
            <a:ext cx="1659434" cy="1659434"/>
          </a:xfrm>
          <a:prstGeom prst="rect">
            <a:avLst/>
          </a:prstGeom>
        </p:spPr>
      </p:pic>
      <p:sp>
        <p:nvSpPr>
          <p:cNvPr id="6" name="TextBox 5"/>
          <p:cNvSpPr txBox="1"/>
          <p:nvPr/>
        </p:nvSpPr>
        <p:spPr>
          <a:xfrm>
            <a:off x="5031540" y="337179"/>
            <a:ext cx="3142050" cy="461665"/>
          </a:xfrm>
          <a:prstGeom prst="rect">
            <a:avLst/>
          </a:prstGeom>
          <a:noFill/>
        </p:spPr>
        <p:txBody>
          <a:bodyPr wrap="square" rtlCol="0">
            <a:spAutoFit/>
          </a:bodyPr>
          <a:lstStyle/>
          <a:p>
            <a:pPr algn="l"/>
            <a:r>
              <a:rPr lang="en-IN" sz="2400" dirty="0"/>
              <a:t>2) MAIN PAGE</a:t>
            </a:r>
            <a:endParaRPr lang="en-US" dirty="0"/>
          </a:p>
        </p:txBody>
      </p:sp>
      <p:pic>
        <p:nvPicPr>
          <p:cNvPr id="4" name="Picture 3"/>
          <p:cNvPicPr>
            <a:picLocks noChangeAspect="1"/>
          </p:cNvPicPr>
          <p:nvPr/>
        </p:nvPicPr>
        <p:blipFill>
          <a:blip r:embed="rId4"/>
          <a:stretch>
            <a:fillRect/>
          </a:stretch>
        </p:blipFill>
        <p:spPr>
          <a:xfrm>
            <a:off x="1056371" y="1550736"/>
            <a:ext cx="9624655" cy="47459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p:cNvGraphicFramePr>
            <a:graphicFrameLocks noGrp="1"/>
          </p:cNvGraphicFramePr>
          <p:nvPr/>
        </p:nvGraphicFramePr>
        <p:xfrm>
          <a:off x="560103" y="430887"/>
          <a:ext cx="11071793" cy="6125619"/>
        </p:xfrm>
        <a:graphic>
          <a:graphicData uri="http://schemas.openxmlformats.org/drawingml/2006/table">
            <a:tbl>
              <a:tblPr firstRow="1" bandRow="1">
                <a:tableStyleId>{72833802-FEF1-4C79-8D5D-14CF1EAF98D9}</a:tableStyleId>
              </a:tblPr>
              <a:tblGrid>
                <a:gridCol w="870505"/>
                <a:gridCol w="8781219"/>
                <a:gridCol w="1420069"/>
              </a:tblGrid>
              <a:tr h="322001">
                <a:tc>
                  <a:txBody>
                    <a:bodyPr/>
                    <a:lstStyle/>
                    <a:p>
                      <a:pPr algn="ctr"/>
                      <a:r>
                        <a:rPr lang="en-IN" sz="1600" dirty="0">
                          <a:solidFill>
                            <a:schemeClr val="bg1"/>
                          </a:solidFill>
                          <a:latin typeface="Times New Roman" panose="02020603050405020304" pitchFamily="18" charset="0"/>
                          <a:cs typeface="Times New Roman" panose="02020603050405020304" pitchFamily="18" charset="0"/>
                        </a:rPr>
                        <a:t>Sr No.</a:t>
                      </a:r>
                      <a:endParaRPr lang="en-US"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a:r>
                        <a:rPr lang="en-US" sz="1600">
                          <a:solidFill>
                            <a:schemeClr val="bg1"/>
                          </a:solidFill>
                          <a:latin typeface="Times New Roman" panose="02020603050405020304" pitchFamily="18" charset="0"/>
                          <a:cs typeface="Times New Roman" panose="02020603050405020304" pitchFamily="18" charset="0"/>
                        </a:rPr>
                        <a:t>TOPIC</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r>
                        <a:rPr lang="en-US" sz="1600">
                          <a:solidFill>
                            <a:schemeClr val="bg1"/>
                          </a:solidFill>
                          <a:latin typeface="Times New Roman" panose="02020603050405020304" pitchFamily="18" charset="0"/>
                          <a:cs typeface="Times New Roman" panose="02020603050405020304" pitchFamily="18" charset="0"/>
                        </a:rPr>
                        <a:t>SLIDE NO</a:t>
                      </a:r>
                      <a:endParaRPr lang="en-IN" sz="1600"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3.5)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SRS INCLUDING NON FUNCTIONAL REQUIREMENT</a:t>
                      </a:r>
                      <a:endParaRPr lang="en-IN" sz="16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22</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3.6)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OPERATIONAL FEASIBILITY STUDY</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23</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3.7)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TECHNICAL FEASIBILITY STUDY</a:t>
                      </a:r>
                      <a:endParaRPr lang="en-IN" sz="16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23</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3.8)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ECONOMICAL FEASIBILITY STUDY</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24</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3.9)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SCHEDULED FEASIBILITY STUDY</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25</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4</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TASK 4</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26</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4.1)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PROPOSED SYSTEM MODULE</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26</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4.2)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SCREEN DESIGNING</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28</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5</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TASK 5</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33</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5.1)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ENTITY RELATIONSHIP DIAGRAM</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33</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5.2)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DATA FLOW DIAGRAM</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34</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200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6</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TASK 6</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37</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7691">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6.1)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DATA DICTIONARY</a:t>
                      </a:r>
                      <a:endParaRPr lang="en-US"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37</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7691">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7</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600" b="1" kern="1200" dirty="0">
                          <a:solidFill>
                            <a:schemeClr val="tx1"/>
                          </a:solidFill>
                          <a:effectLst/>
                          <a:latin typeface="Times New Roman" panose="02020603050405020304" pitchFamily="18" charset="0"/>
                          <a:ea typeface="+mn-ea"/>
                          <a:cs typeface="Times New Roman" panose="02020603050405020304" pitchFamily="18" charset="0"/>
                        </a:rPr>
                        <a:t>Task 7</a:t>
                      </a:r>
                      <a:endParaRPr lang="en-IN" sz="1600" b="1" kern="1200" dirty="0">
                        <a:solidFill>
                          <a:schemeClr val="tx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43</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b="1" dirty="0">
                          <a:solidFill>
                            <a:schemeClr val="tx1">
                              <a:lumMod val="95000"/>
                              <a:lumOff val="5000"/>
                            </a:schemeClr>
                          </a:solidFill>
                          <a:latin typeface="Times New Roman" panose="02020603050405020304" pitchFamily="18" charset="0"/>
                          <a:cs typeface="Times New Roman" panose="02020603050405020304" pitchFamily="18" charset="0"/>
                        </a:rPr>
                        <a:t>7.1) </a:t>
                      </a:r>
                      <a:r>
                        <a:rPr lang="en-IN" sz="1600" b="0" dirty="0">
                          <a:solidFill>
                            <a:schemeClr val="tx1">
                              <a:lumMod val="95000"/>
                              <a:lumOff val="5000"/>
                            </a:schemeClr>
                          </a:solidFill>
                          <a:latin typeface="Times New Roman" panose="02020603050405020304" pitchFamily="18" charset="0"/>
                          <a:cs typeface="Times New Roman" panose="02020603050405020304" pitchFamily="18" charset="0"/>
                        </a:rPr>
                        <a:t>LOGIN PAGE’S</a:t>
                      </a: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solidFill>
                            <a:schemeClr val="tx1">
                              <a:lumMod val="95000"/>
                              <a:lumOff val="5000"/>
                            </a:schemeClr>
                          </a:solidFill>
                          <a:latin typeface="Times New Roman" panose="02020603050405020304" pitchFamily="18" charset="0"/>
                          <a:cs typeface="Times New Roman" panose="02020603050405020304" pitchFamily="18" charset="0"/>
                        </a:rPr>
                        <a:t>43</a:t>
                      </a: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en-IN" sz="1600" b="1" dirty="0">
                          <a:solidFill>
                            <a:schemeClr val="tx1">
                              <a:lumMod val="95000"/>
                              <a:lumOff val="5000"/>
                            </a:schemeClr>
                          </a:solidFill>
                          <a:latin typeface="Times New Roman" panose="02020603050405020304" pitchFamily="18" charset="0"/>
                          <a:cs typeface="Times New Roman" panose="02020603050405020304" pitchFamily="18" charset="0"/>
                        </a:rPr>
                        <a:t>7.2) </a:t>
                      </a:r>
                      <a:r>
                        <a:rPr lang="en-US" altLang="en-IN" sz="1600" b="0" dirty="0">
                          <a:solidFill>
                            <a:schemeClr val="tx1">
                              <a:lumMod val="95000"/>
                              <a:lumOff val="5000"/>
                            </a:schemeClr>
                          </a:solidFill>
                          <a:latin typeface="Times New Roman" panose="02020603050405020304" pitchFamily="18" charset="0"/>
                          <a:cs typeface="Times New Roman" panose="02020603050405020304" pitchFamily="18" charset="0"/>
                        </a:rPr>
                        <a:t>VALIDATION CONTROLS</a:t>
                      </a:r>
                      <a:endParaRPr lang="en-US" altLang="en-IN" sz="1600" b="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en-IN" sz="1600" dirty="0">
                          <a:solidFill>
                            <a:schemeClr val="tx1">
                              <a:lumMod val="95000"/>
                              <a:lumOff val="5000"/>
                            </a:schemeClr>
                          </a:solidFill>
                          <a:latin typeface="Times New Roman" panose="02020603050405020304" pitchFamily="18" charset="0"/>
                          <a:cs typeface="Times New Roman" panose="02020603050405020304" pitchFamily="18" charset="0"/>
                        </a:rPr>
                        <a:t>46</a:t>
                      </a:r>
                      <a:endParaRPr lang="en-US" alt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37199">
                <a:tc>
                  <a:txBody>
                    <a:bodyPr/>
                    <a:lstStyle/>
                    <a:p>
                      <a:pPr algn="ctr"/>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b="1"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5267" y="0"/>
            <a:ext cx="4593426" cy="461665"/>
          </a:xfrm>
          <a:prstGeom prst="rect">
            <a:avLst/>
          </a:prstGeom>
          <a:noFill/>
        </p:spPr>
        <p:txBody>
          <a:bodyPr wrap="square" rtlCol="0">
            <a:spAutoFit/>
          </a:bodyPr>
          <a:lstStyle/>
          <a:p>
            <a:pPr algn="l"/>
            <a:r>
              <a:rPr lang="en-IN" sz="2400" dirty="0">
                <a:latin typeface="Times New Roman" panose="02020603050405020304" pitchFamily="18" charset="0"/>
                <a:cs typeface="Times New Roman" panose="02020603050405020304" pitchFamily="18" charset="0"/>
              </a:rPr>
              <a:t>3) TEACHER REGISTER PAGE </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0" y="0"/>
            <a:ext cx="1270000" cy="1270000"/>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838742" y="6717"/>
            <a:ext cx="1270000" cy="1270000"/>
          </a:xfrm>
          <a:prstGeom prst="rect">
            <a:avLst/>
          </a:prstGeom>
        </p:spPr>
      </p:pic>
      <p:pic>
        <p:nvPicPr>
          <p:cNvPr id="8" name="Picture 7"/>
          <p:cNvPicPr>
            <a:picLocks noChangeAspect="1"/>
          </p:cNvPicPr>
          <p:nvPr/>
        </p:nvPicPr>
        <p:blipFill>
          <a:blip r:embed="rId4"/>
          <a:stretch>
            <a:fillRect/>
          </a:stretch>
        </p:blipFill>
        <p:spPr>
          <a:xfrm>
            <a:off x="634999" y="1527713"/>
            <a:ext cx="10990385" cy="50407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45267" y="0"/>
            <a:ext cx="4413122" cy="461665"/>
          </a:xfrm>
          <a:prstGeom prst="rect">
            <a:avLst/>
          </a:prstGeom>
          <a:noFill/>
        </p:spPr>
        <p:txBody>
          <a:bodyPr wrap="square" rtlCol="0">
            <a:spAutoFit/>
          </a:bodyPr>
          <a:lstStyle/>
          <a:p>
            <a:pPr algn="l"/>
            <a:r>
              <a:rPr lang="en-IN" sz="2400" dirty="0">
                <a:latin typeface="Times New Roman" panose="02020603050405020304" pitchFamily="18" charset="0"/>
                <a:cs typeface="Times New Roman" panose="02020603050405020304" pitchFamily="18" charset="0"/>
              </a:rPr>
              <a:t>4) STUDENT REGISTER PAGE </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0" y="0"/>
            <a:ext cx="1270000" cy="1270000"/>
          </a:xfrm>
          <a:prstGeom prst="rect">
            <a:avLst/>
          </a:prstGeom>
        </p:spPr>
      </p:pic>
      <p:pic>
        <p:nvPicPr>
          <p:cNvPr id="5" name="Picture 4"/>
          <p:cNvPicPr>
            <a:picLocks noChangeAspect="1"/>
          </p:cNvPicPr>
          <p:nvPr>
            <p:custDataLst>
              <p:tags r:id="rId2"/>
            </p:custDataLst>
          </p:nvPr>
        </p:nvPicPr>
        <p:blipFill>
          <a:blip r:embed="rId3"/>
          <a:stretch>
            <a:fillRect/>
          </a:stretch>
        </p:blipFill>
        <p:spPr>
          <a:xfrm>
            <a:off x="10838742" y="6717"/>
            <a:ext cx="1270000" cy="1270000"/>
          </a:xfrm>
          <a:prstGeom prst="rect">
            <a:avLst/>
          </a:prstGeom>
        </p:spPr>
      </p:pic>
      <p:pic>
        <p:nvPicPr>
          <p:cNvPr id="6" name="Picture 5"/>
          <p:cNvPicPr>
            <a:picLocks noChangeAspect="1"/>
          </p:cNvPicPr>
          <p:nvPr/>
        </p:nvPicPr>
        <p:blipFill>
          <a:blip r:embed="rId4"/>
          <a:stretch>
            <a:fillRect/>
          </a:stretch>
        </p:blipFill>
        <p:spPr>
          <a:xfrm>
            <a:off x="613614" y="1276717"/>
            <a:ext cx="10860128" cy="51707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45267" y="0"/>
            <a:ext cx="4184101" cy="461665"/>
          </a:xfrm>
          <a:prstGeom prst="rect">
            <a:avLst/>
          </a:prstGeom>
          <a:noFill/>
        </p:spPr>
        <p:txBody>
          <a:bodyPr wrap="square" rtlCol="0">
            <a:spAutoFit/>
          </a:bodyPr>
          <a:lstStyle/>
          <a:p>
            <a:pPr algn="l"/>
            <a:r>
              <a:rPr lang="en-IN" sz="2400" dirty="0">
                <a:latin typeface="Times New Roman" panose="02020603050405020304" pitchFamily="18" charset="0"/>
                <a:cs typeface="Times New Roman" panose="02020603050405020304" pitchFamily="18" charset="0"/>
              </a:rPr>
              <a:t>5) PARENT REGISTER PAGE </a:t>
            </a:r>
            <a:r>
              <a:rPr lang="en-I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0" y="0"/>
            <a:ext cx="1270000" cy="1270000"/>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838742" y="6717"/>
            <a:ext cx="1270000" cy="1270000"/>
          </a:xfrm>
          <a:prstGeom prst="rect">
            <a:avLst/>
          </a:prstGeom>
        </p:spPr>
      </p:pic>
      <p:pic>
        <p:nvPicPr>
          <p:cNvPr id="8" name="Picture 7"/>
          <p:cNvPicPr>
            <a:picLocks noChangeAspect="1"/>
          </p:cNvPicPr>
          <p:nvPr/>
        </p:nvPicPr>
        <p:blipFill>
          <a:blip r:embed="rId4"/>
          <a:stretch>
            <a:fillRect/>
          </a:stretch>
        </p:blipFill>
        <p:spPr>
          <a:xfrm>
            <a:off x="635000" y="1276717"/>
            <a:ext cx="10752707" cy="5172674"/>
          </a:xfrm>
          <a:prstGeom prst="rect">
            <a:avLst/>
          </a:prstGeom>
          <a:noFill/>
          <a:ln>
            <a:noFill/>
          </a:ln>
        </p:spPr>
      </p:pic>
      <p:sp>
        <p:nvSpPr>
          <p:cNvPr id="10" name="TextBox 9"/>
          <p:cNvSpPr txBox="1"/>
          <p:nvPr/>
        </p:nvSpPr>
        <p:spPr>
          <a:xfrm rot="10800000" flipV="1">
            <a:off x="4197100" y="60657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u="sng" dirty="0">
                <a:latin typeface="Times New Roman" panose="02020603050405020304" pitchFamily="18" charset="0"/>
                <a:cs typeface="Times New Roman" panose="02020603050405020304" pitchFamily="18" charset="0"/>
              </a:rPr>
              <a:t>Same as Student Register Page</a:t>
            </a:r>
            <a:endParaRPr lang="en-US" sz="23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37522" y="131164"/>
            <a:ext cx="5113411" cy="430887"/>
          </a:xfrm>
          <a:prstGeom prst="rect">
            <a:avLst/>
          </a:prstGeom>
          <a:noFill/>
        </p:spPr>
        <p:txBody>
          <a:bodyPr wrap="square" rtlCol="0">
            <a:spAutoFit/>
          </a:bodyPr>
          <a:lstStyle/>
          <a:p>
            <a:pPr algn="ctr"/>
            <a:r>
              <a:rPr lang="en-IN" sz="2200" b="1" u="sng" dirty="0"/>
              <a:t>TASK 5</a:t>
            </a:r>
            <a:endParaRPr lang="en-US" sz="2200" b="1" u="sng" dirty="0"/>
          </a:p>
        </p:txBody>
      </p:sp>
      <p:pic>
        <p:nvPicPr>
          <p:cNvPr id="7" name="Picture 6"/>
          <p:cNvPicPr>
            <a:picLocks noChangeAspect="1"/>
          </p:cNvPicPr>
          <p:nvPr/>
        </p:nvPicPr>
        <p:blipFill>
          <a:blip r:embed="rId1"/>
          <a:stretch>
            <a:fillRect/>
          </a:stretch>
        </p:blipFill>
        <p:spPr>
          <a:xfrm>
            <a:off x="0" y="0"/>
            <a:ext cx="1563077" cy="1563077"/>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545665" y="6716"/>
            <a:ext cx="1563077" cy="1563077"/>
          </a:xfrm>
          <a:prstGeom prst="rect">
            <a:avLst/>
          </a:prstGeom>
        </p:spPr>
      </p:pic>
      <p:sp>
        <p:nvSpPr>
          <p:cNvPr id="11" name="TextBox 10"/>
          <p:cNvSpPr txBox="1"/>
          <p:nvPr/>
        </p:nvSpPr>
        <p:spPr>
          <a:xfrm rot="10800000" flipV="1">
            <a:off x="3424463" y="68949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5.1) ENTITY RELATIONSHIP DIAGRAM</a:t>
            </a:r>
            <a:endParaRPr lang="en-US" sz="2300" b="1" dirty="0">
              <a:latin typeface="Times New Roman" panose="02020603050405020304" pitchFamily="18" charset="0"/>
              <a:cs typeface="Times New Roman" panose="02020603050405020304" pitchFamily="18" charset="0"/>
            </a:endParaRPr>
          </a:p>
        </p:txBody>
      </p:sp>
      <p:pic>
        <p:nvPicPr>
          <p:cNvPr id="4" name="Picture 3" descr="WhatsApp Image 2024-10-14 at 15.20.54_268032c1"/>
          <p:cNvPicPr>
            <a:picLocks noChangeAspect="1"/>
          </p:cNvPicPr>
          <p:nvPr/>
        </p:nvPicPr>
        <p:blipFill>
          <a:blip r:embed="rId4"/>
          <a:srcRect r="2130"/>
          <a:stretch>
            <a:fillRect/>
          </a:stretch>
        </p:blipFill>
        <p:spPr>
          <a:xfrm>
            <a:off x="2135898" y="1135775"/>
            <a:ext cx="7312401" cy="559106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10800000" flipV="1">
            <a:off x="3876789" y="383441"/>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5.2) DATA FLOW DIAGRAM</a:t>
            </a:r>
            <a:endParaRPr lang="en-US" sz="2300" b="1" dirty="0">
              <a:latin typeface="Times New Roman" panose="02020603050405020304" pitchFamily="18" charset="0"/>
              <a:cs typeface="Times New Roman" panose="02020603050405020304" pitchFamily="18" charset="0"/>
            </a:endParaRPr>
          </a:p>
        </p:txBody>
      </p:sp>
      <p:pic>
        <p:nvPicPr>
          <p:cNvPr id="3" name="Picture 2" descr="CONTEXTLEVEL.drawio"/>
          <p:cNvPicPr>
            <a:picLocks noChangeAspect="1"/>
          </p:cNvPicPr>
          <p:nvPr/>
        </p:nvPicPr>
        <p:blipFill>
          <a:blip r:embed="rId1"/>
          <a:stretch>
            <a:fillRect/>
          </a:stretch>
        </p:blipFill>
        <p:spPr>
          <a:xfrm>
            <a:off x="589948" y="1386940"/>
            <a:ext cx="10212705" cy="5087620"/>
          </a:xfrm>
          <a:prstGeom prst="rect">
            <a:avLst/>
          </a:prstGeom>
        </p:spPr>
      </p:pic>
      <p:pic>
        <p:nvPicPr>
          <p:cNvPr id="8" name="Picture 7"/>
          <p:cNvPicPr>
            <a:picLocks noChangeAspect="1"/>
          </p:cNvPicPr>
          <p:nvPr/>
        </p:nvPicPr>
        <p:blipFill>
          <a:blip r:embed="rId2"/>
          <a:stretch>
            <a:fillRect/>
          </a:stretch>
        </p:blipFill>
        <p:spPr>
          <a:xfrm>
            <a:off x="0" y="0"/>
            <a:ext cx="1659434" cy="1659434"/>
          </a:xfrm>
          <a:prstGeom prst="rect">
            <a:avLst/>
          </a:prstGeom>
        </p:spPr>
      </p:pic>
      <p:pic>
        <p:nvPicPr>
          <p:cNvPr id="10" name="Picture 9"/>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11" name="TextBox 10"/>
          <p:cNvSpPr txBox="1"/>
          <p:nvPr/>
        </p:nvSpPr>
        <p:spPr>
          <a:xfrm>
            <a:off x="4583641" y="836434"/>
            <a:ext cx="2074736" cy="430887"/>
          </a:xfrm>
          <a:prstGeom prst="rect">
            <a:avLst/>
          </a:prstGeom>
          <a:noFill/>
        </p:spPr>
        <p:txBody>
          <a:bodyPr wrap="square" rtlCol="0">
            <a:spAutoFit/>
          </a:bodyPr>
          <a:lstStyle/>
          <a:p>
            <a:pPr algn="l"/>
            <a:r>
              <a:rPr lang="en-IN" sz="2200" b="1" u="sng" dirty="0">
                <a:latin typeface="Times New Roman" panose="02020603050405020304" pitchFamily="18" charset="0"/>
                <a:cs typeface="Times New Roman" panose="02020603050405020304" pitchFamily="18" charset="0"/>
              </a:rPr>
              <a:t>Context Level</a:t>
            </a:r>
            <a:endParaRPr lang="en-US" sz="2200" b="1" u="sng"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flipV="1">
            <a:off x="4683125" y="4589780"/>
            <a:ext cx="1757045" cy="1778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5315585" y="4196080"/>
            <a:ext cx="673100" cy="368300"/>
          </a:xfrm>
          <a:prstGeom prst="rect">
            <a:avLst/>
          </a:prstGeom>
          <a:noFill/>
        </p:spPr>
        <p:txBody>
          <a:bodyPr wrap="square" rtlCol="0">
            <a:spAutoFit/>
          </a:bodyPr>
          <a:lstStyle/>
          <a:p>
            <a:r>
              <a:rPr lang="en-US"/>
              <a:t>0.1</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39971" y="528395"/>
            <a:ext cx="1828800" cy="430887"/>
          </a:xfrm>
          <a:prstGeom prst="rect">
            <a:avLst/>
          </a:prstGeom>
          <a:noFill/>
        </p:spPr>
        <p:txBody>
          <a:bodyPr wrap="square" rtlCol="0">
            <a:spAutoFit/>
          </a:bodyPr>
          <a:lstStyle/>
          <a:p>
            <a:pPr algn="l"/>
            <a:r>
              <a:rPr lang="en-IN" sz="2200" b="1" u="sng" dirty="0"/>
              <a:t>1st  Level DFD</a:t>
            </a:r>
            <a:endParaRPr lang="en-US" sz="2200" b="1" u="sng" dirty="0"/>
          </a:p>
        </p:txBody>
      </p:sp>
      <p:pic>
        <p:nvPicPr>
          <p:cNvPr id="3" name="Content Placeholder 4" descr="FIRSTLEVEL.drawio"/>
          <p:cNvPicPr>
            <a:picLocks noGrp="1" noChangeAspect="1"/>
          </p:cNvPicPr>
          <p:nvPr>
            <p:ph idx="1"/>
          </p:nvPr>
        </p:nvPicPr>
        <p:blipFill>
          <a:blip r:embed="rId1"/>
          <a:stretch>
            <a:fillRect/>
          </a:stretch>
        </p:blipFill>
        <p:spPr>
          <a:xfrm>
            <a:off x="531108" y="1388480"/>
            <a:ext cx="11130346" cy="5462168"/>
          </a:xfrm>
          <a:prstGeom prst="rect">
            <a:avLst/>
          </a:prstGeom>
        </p:spPr>
      </p:pic>
      <p:pic>
        <p:nvPicPr>
          <p:cNvPr id="6" name="Picture 5"/>
          <p:cNvPicPr>
            <a:picLocks noChangeAspect="1"/>
          </p:cNvPicPr>
          <p:nvPr/>
        </p:nvPicPr>
        <p:blipFill>
          <a:blip r:embed="rId2"/>
          <a:stretch>
            <a:fillRect/>
          </a:stretch>
        </p:blipFill>
        <p:spPr>
          <a:xfrm>
            <a:off x="0" y="0"/>
            <a:ext cx="1474244" cy="1474244"/>
          </a:xfrm>
          <a:prstGeom prst="rect">
            <a:avLst/>
          </a:prstGeom>
        </p:spPr>
      </p:pic>
      <p:pic>
        <p:nvPicPr>
          <p:cNvPr id="8" name="Picture 7"/>
          <p:cNvPicPr>
            <a:picLocks noChangeAspect="1"/>
          </p:cNvPicPr>
          <p:nvPr>
            <p:custDataLst>
              <p:tags r:id="rId3"/>
            </p:custDataLst>
          </p:nvPr>
        </p:nvPicPr>
        <p:blipFill>
          <a:blip r:embed="rId4"/>
          <a:stretch>
            <a:fillRect/>
          </a:stretch>
        </p:blipFill>
        <p:spPr>
          <a:xfrm>
            <a:off x="10634498" y="6717"/>
            <a:ext cx="1474244" cy="1474244"/>
          </a:xfrm>
          <a:prstGeom prst="rect">
            <a:avLst/>
          </a:prstGeom>
        </p:spPr>
      </p:pic>
      <p:cxnSp>
        <p:nvCxnSpPr>
          <p:cNvPr id="2" name="Straight Connector 1"/>
          <p:cNvCxnSpPr/>
          <p:nvPr/>
        </p:nvCxnSpPr>
        <p:spPr>
          <a:xfrm flipV="1">
            <a:off x="6454140" y="2966085"/>
            <a:ext cx="829945" cy="63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 name="Text Box 3"/>
          <p:cNvSpPr txBox="1"/>
          <p:nvPr/>
        </p:nvSpPr>
        <p:spPr>
          <a:xfrm>
            <a:off x="6679565" y="2793365"/>
            <a:ext cx="379730" cy="157480"/>
          </a:xfrm>
          <a:prstGeom prst="rect">
            <a:avLst/>
          </a:prstGeom>
          <a:noFill/>
        </p:spPr>
        <p:txBody>
          <a:bodyPr wrap="square" rtlCol="0">
            <a:noAutofit/>
          </a:bodyPr>
          <a:lstStyle/>
          <a:p>
            <a:r>
              <a:rPr lang="en-US" sz="1000"/>
              <a:t>1.3</a:t>
            </a:r>
            <a:endParaRPr lang="en-US" sz="1000"/>
          </a:p>
        </p:txBody>
      </p:sp>
      <p:cxnSp>
        <p:nvCxnSpPr>
          <p:cNvPr id="7" name="Straight Connector 6"/>
          <p:cNvCxnSpPr/>
          <p:nvPr/>
        </p:nvCxnSpPr>
        <p:spPr>
          <a:xfrm flipV="1">
            <a:off x="6454140" y="5017135"/>
            <a:ext cx="829945" cy="63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 name="Text Box 8"/>
          <p:cNvSpPr txBox="1"/>
          <p:nvPr/>
        </p:nvSpPr>
        <p:spPr>
          <a:xfrm>
            <a:off x="6679565" y="4837430"/>
            <a:ext cx="379730" cy="157480"/>
          </a:xfrm>
          <a:prstGeom prst="rect">
            <a:avLst/>
          </a:prstGeom>
          <a:noFill/>
        </p:spPr>
        <p:txBody>
          <a:bodyPr wrap="square" rtlCol="0">
            <a:noAutofit/>
          </a:bodyPr>
          <a:lstStyle/>
          <a:p>
            <a:r>
              <a:rPr lang="en-US" sz="1000"/>
              <a:t>1.2</a:t>
            </a:r>
            <a:endParaRPr lang="en-US" sz="1000"/>
          </a:p>
        </p:txBody>
      </p:sp>
      <p:cxnSp>
        <p:nvCxnSpPr>
          <p:cNvPr id="10" name="Straight Connector 9"/>
          <p:cNvCxnSpPr/>
          <p:nvPr/>
        </p:nvCxnSpPr>
        <p:spPr>
          <a:xfrm flipV="1">
            <a:off x="1907540" y="4596765"/>
            <a:ext cx="812800" cy="444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1" name="Text Box 10"/>
          <p:cNvSpPr txBox="1"/>
          <p:nvPr/>
        </p:nvSpPr>
        <p:spPr>
          <a:xfrm>
            <a:off x="2124075" y="4424680"/>
            <a:ext cx="379730" cy="157480"/>
          </a:xfrm>
          <a:prstGeom prst="rect">
            <a:avLst/>
          </a:prstGeom>
          <a:noFill/>
        </p:spPr>
        <p:txBody>
          <a:bodyPr wrap="square" rtlCol="0">
            <a:noAutofit/>
          </a:bodyPr>
          <a:lstStyle/>
          <a:p>
            <a:r>
              <a:rPr lang="en-US" sz="1000"/>
              <a:t>1.1</a:t>
            </a:r>
            <a:endParaRPr lang="en-US" sz="1000"/>
          </a:p>
        </p:txBody>
      </p:sp>
      <p:cxnSp>
        <p:nvCxnSpPr>
          <p:cNvPr id="12" name="Straight Connector 11"/>
          <p:cNvCxnSpPr/>
          <p:nvPr/>
        </p:nvCxnSpPr>
        <p:spPr>
          <a:xfrm flipV="1">
            <a:off x="2830195" y="2966085"/>
            <a:ext cx="829945" cy="635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3087370" y="2793365"/>
            <a:ext cx="379730" cy="157480"/>
          </a:xfrm>
          <a:prstGeom prst="rect">
            <a:avLst/>
          </a:prstGeom>
          <a:noFill/>
        </p:spPr>
        <p:txBody>
          <a:bodyPr wrap="square" rtlCol="0">
            <a:noAutofit/>
          </a:bodyPr>
          <a:lstStyle/>
          <a:p>
            <a:r>
              <a:rPr lang="en-US" sz="1000"/>
              <a:t>1.0</a:t>
            </a:r>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474244" cy="147424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634498" y="6717"/>
            <a:ext cx="1474244" cy="1474244"/>
          </a:xfrm>
          <a:prstGeom prst="rect">
            <a:avLst/>
          </a:prstGeom>
        </p:spPr>
      </p:pic>
      <p:pic>
        <p:nvPicPr>
          <p:cNvPr id="3" name="Content Placeholder 6" descr="SECONDLEVEL.drawio"/>
          <p:cNvPicPr>
            <a:picLocks noGrp="1" noChangeAspect="1"/>
          </p:cNvPicPr>
          <p:nvPr>
            <p:ph idx="1"/>
          </p:nvPr>
        </p:nvPicPr>
        <p:blipFill>
          <a:blip r:embed="rId4"/>
          <a:stretch>
            <a:fillRect/>
          </a:stretch>
        </p:blipFill>
        <p:spPr>
          <a:xfrm>
            <a:off x="763270" y="1167333"/>
            <a:ext cx="10665460" cy="5147310"/>
          </a:xfrm>
          <a:prstGeom prst="rect">
            <a:avLst/>
          </a:prstGeom>
        </p:spPr>
      </p:pic>
      <p:sp>
        <p:nvSpPr>
          <p:cNvPr id="6" name="TextBox 5"/>
          <p:cNvSpPr txBox="1"/>
          <p:nvPr/>
        </p:nvSpPr>
        <p:spPr>
          <a:xfrm>
            <a:off x="5139970" y="543357"/>
            <a:ext cx="2033561" cy="430887"/>
          </a:xfrm>
          <a:prstGeom prst="rect">
            <a:avLst/>
          </a:prstGeom>
          <a:noFill/>
        </p:spPr>
        <p:txBody>
          <a:bodyPr wrap="square" rtlCol="0">
            <a:spAutoFit/>
          </a:bodyPr>
          <a:lstStyle/>
          <a:p>
            <a:pPr algn="l"/>
            <a:r>
              <a:rPr lang="en-IN" sz="2200" b="1" u="sng" dirty="0">
                <a:latin typeface="Times New Roman" panose="02020603050405020304" pitchFamily="18" charset="0"/>
                <a:cs typeface="Times New Roman" panose="02020603050405020304" pitchFamily="18" charset="0"/>
              </a:rPr>
              <a:t>2nd Level DFD</a:t>
            </a:r>
            <a:endParaRPr lang="en-US" sz="2200" b="1" u="sng" dirty="0">
              <a:latin typeface="Times New Roman" panose="02020603050405020304" pitchFamily="18" charset="0"/>
              <a:cs typeface="Times New Roman" panose="02020603050405020304" pitchFamily="18" charset="0"/>
            </a:endParaRPr>
          </a:p>
        </p:txBody>
      </p:sp>
      <p:cxnSp>
        <p:nvCxnSpPr>
          <p:cNvPr id="2" name="Straight Connector 1"/>
          <p:cNvCxnSpPr/>
          <p:nvPr/>
        </p:nvCxnSpPr>
        <p:spPr>
          <a:xfrm>
            <a:off x="7971155" y="3876040"/>
            <a:ext cx="920750" cy="317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 name="Straight Connector 3"/>
          <p:cNvCxnSpPr/>
          <p:nvPr/>
        </p:nvCxnSpPr>
        <p:spPr>
          <a:xfrm>
            <a:off x="2728595" y="4634865"/>
            <a:ext cx="853440" cy="12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 name="Straight Connector 7"/>
          <p:cNvCxnSpPr/>
          <p:nvPr/>
        </p:nvCxnSpPr>
        <p:spPr>
          <a:xfrm>
            <a:off x="2142490" y="2451735"/>
            <a:ext cx="867410" cy="127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3" name="Text Box 12"/>
          <p:cNvSpPr txBox="1"/>
          <p:nvPr/>
        </p:nvSpPr>
        <p:spPr>
          <a:xfrm>
            <a:off x="2386330" y="2226310"/>
            <a:ext cx="379730" cy="157480"/>
          </a:xfrm>
          <a:prstGeom prst="rect">
            <a:avLst/>
          </a:prstGeom>
          <a:noFill/>
        </p:spPr>
        <p:txBody>
          <a:bodyPr wrap="square" rtlCol="0">
            <a:noAutofit/>
          </a:bodyPr>
          <a:lstStyle/>
          <a:p>
            <a:r>
              <a:rPr lang="en-US" sz="1000"/>
              <a:t>2.0</a:t>
            </a:r>
            <a:endParaRPr lang="en-US" sz="1000"/>
          </a:p>
        </p:txBody>
      </p:sp>
      <p:sp>
        <p:nvSpPr>
          <p:cNvPr id="10" name="Text Box 9"/>
          <p:cNvSpPr txBox="1"/>
          <p:nvPr/>
        </p:nvSpPr>
        <p:spPr>
          <a:xfrm>
            <a:off x="3009900" y="4430395"/>
            <a:ext cx="379730" cy="157480"/>
          </a:xfrm>
          <a:prstGeom prst="rect">
            <a:avLst/>
          </a:prstGeom>
          <a:noFill/>
        </p:spPr>
        <p:txBody>
          <a:bodyPr wrap="square" rtlCol="0">
            <a:noAutofit/>
          </a:bodyPr>
          <a:lstStyle/>
          <a:p>
            <a:r>
              <a:rPr lang="en-US" sz="1000"/>
              <a:t>2.1</a:t>
            </a:r>
            <a:endParaRPr lang="en-US" sz="1000"/>
          </a:p>
        </p:txBody>
      </p:sp>
      <p:sp>
        <p:nvSpPr>
          <p:cNvPr id="12" name="Text Box 11"/>
          <p:cNvSpPr txBox="1"/>
          <p:nvPr/>
        </p:nvSpPr>
        <p:spPr>
          <a:xfrm>
            <a:off x="8241665" y="3662045"/>
            <a:ext cx="379730" cy="157480"/>
          </a:xfrm>
          <a:prstGeom prst="rect">
            <a:avLst/>
          </a:prstGeom>
          <a:noFill/>
        </p:spPr>
        <p:txBody>
          <a:bodyPr wrap="square" rtlCol="0">
            <a:noAutofit/>
          </a:bodyPr>
          <a:lstStyle/>
          <a:p>
            <a:r>
              <a:rPr lang="en-US" sz="1000"/>
              <a:t>2.2</a:t>
            </a:r>
            <a:endParaRPr 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nvGraphicFramePr>
        <p:xfrm>
          <a:off x="1299210" y="2408061"/>
          <a:ext cx="9912504" cy="4165724"/>
        </p:xfrm>
        <a:graphic>
          <a:graphicData uri="http://schemas.openxmlformats.org/drawingml/2006/table">
            <a:tbl>
              <a:tblPr/>
              <a:tblGrid>
                <a:gridCol w="1118667"/>
                <a:gridCol w="2206497"/>
                <a:gridCol w="2232085"/>
                <a:gridCol w="1898125"/>
                <a:gridCol w="2457130"/>
              </a:tblGrid>
              <a:tr h="871789">
                <a:tc>
                  <a:txBody>
                    <a:bodyPr/>
                    <a:lstStyle/>
                    <a:p>
                      <a:pPr indent="0" algn="ctr">
                        <a:buNone/>
                      </a:pPr>
                      <a:r>
                        <a:rPr lang="en-US" sz="1800" b="1" dirty="0">
                          <a:solidFill>
                            <a:srgbClr val="000000"/>
                          </a:solidFill>
                          <a:latin typeface="Times New Roman" panose="02020603050405020304" pitchFamily="18" charset="0"/>
                          <a:cs typeface="Times New Roman" panose="02020603050405020304" pitchFamily="18" charset="0"/>
                        </a:rPr>
                        <a:t>NO</a:t>
                      </a:r>
                      <a:endParaRPr lang="en-US" sz="1800" b="1"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1" dirty="0">
                          <a:solidFill>
                            <a:srgbClr val="000000"/>
                          </a:solidFill>
                          <a:latin typeface="Times New Roman" panose="02020603050405020304" pitchFamily="18" charset="0"/>
                          <a:cs typeface="Times New Roman" panose="02020603050405020304" pitchFamily="18" charset="0"/>
                        </a:rPr>
                        <a:t>FIELD NAME</a:t>
                      </a:r>
                      <a:endParaRPr lang="en-US" sz="1800" b="1"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000000"/>
                          </a:solidFill>
                          <a:latin typeface="Times New Roman" panose="02020603050405020304" pitchFamily="18" charset="0"/>
                          <a:cs typeface="Times New Roman" panose="02020603050405020304" pitchFamily="18" charset="0"/>
                        </a:rPr>
                        <a:t>DATA TYPE</a:t>
                      </a:r>
                      <a:endParaRPr lang="en-US" sz="1800" b="1">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000000"/>
                          </a:solidFill>
                          <a:latin typeface="Times New Roman" panose="02020603050405020304" pitchFamily="18" charset="0"/>
                          <a:cs typeface="Times New Roman" panose="02020603050405020304" pitchFamily="18" charset="0"/>
                        </a:rPr>
                        <a:t>SIZE</a:t>
                      </a:r>
                      <a:endParaRPr lang="en-US" sz="1800" b="1">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1">
                          <a:solidFill>
                            <a:srgbClr val="000000"/>
                          </a:solidFill>
                          <a:latin typeface="Times New Roman" panose="02020603050405020304" pitchFamily="18" charset="0"/>
                          <a:cs typeface="Times New Roman" panose="02020603050405020304" pitchFamily="18" charset="0"/>
                        </a:rPr>
                        <a:t>CONSTRAINT</a:t>
                      </a:r>
                      <a:endParaRPr lang="en-US" sz="1800" b="1">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r>
              <a:tr h="1003669">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1</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latin typeface="Times New Roman" panose="02020603050405020304" pitchFamily="18" charset="0"/>
                          <a:cs typeface="Times New Roman" panose="02020603050405020304" pitchFamily="18" charset="0"/>
                        </a:rPr>
                        <a:t>USER_ID</a:t>
                      </a:r>
                      <a:endParaRPr lang="en-US" sz="1800" b="0" dirty="0">
                        <a:latin typeface="Times New Roman" panose="02020603050405020304" pitchFamily="18" charset="0"/>
                        <a:ea typeface="等线"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solidFill>
                            <a:srgbClr val="000000"/>
                          </a:solidFill>
                          <a:latin typeface="Times New Roman" panose="02020603050405020304" pitchFamily="18" charset="0"/>
                          <a:cs typeface="Times New Roman" panose="02020603050405020304" pitchFamily="18" charset="0"/>
                        </a:rPr>
                        <a:t>VARCHAR</a:t>
                      </a:r>
                      <a:endParaRPr lang="en-US" sz="1800" b="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solidFill>
                            <a:srgbClr val="000000"/>
                          </a:solidFill>
                          <a:latin typeface="Times New Roman" panose="02020603050405020304" pitchFamily="18" charset="0"/>
                          <a:cs typeface="Times New Roman" panose="02020603050405020304" pitchFamily="18" charset="0"/>
                        </a:rPr>
                        <a:t>20</a:t>
                      </a:r>
                      <a:endParaRPr lang="en-US" sz="1800" b="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PRIMARY KEY</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r>
              <a:tr h="1002135">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2</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latin typeface="Times New Roman" panose="02020603050405020304" pitchFamily="18" charset="0"/>
                          <a:cs typeface="Times New Roman" panose="02020603050405020304" pitchFamily="18" charset="0"/>
                        </a:rPr>
                        <a:t>USER_NAME</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CHAR</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solidFill>
                            <a:srgbClr val="000000"/>
                          </a:solidFill>
                          <a:latin typeface="Times New Roman" panose="02020603050405020304" pitchFamily="18" charset="0"/>
                          <a:cs typeface="Times New Roman" panose="02020603050405020304" pitchFamily="18" charset="0"/>
                        </a:rPr>
                        <a:t>20</a:t>
                      </a:r>
                      <a:endParaRPr lang="en-US" sz="1800" b="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solidFill>
                            <a:srgbClr val="000000"/>
                          </a:solidFill>
                          <a:latin typeface="Times New Roman" panose="02020603050405020304" pitchFamily="18" charset="0"/>
                          <a:cs typeface="Times New Roman" panose="02020603050405020304" pitchFamily="18" charset="0"/>
                        </a:rPr>
                        <a:t>NOT NULL</a:t>
                      </a:r>
                      <a:endParaRPr lang="en-US" sz="1800" b="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r>
              <a:tr h="1288131">
                <a:tc>
                  <a:txBody>
                    <a:bodyPr/>
                    <a:lstStyle/>
                    <a:p>
                      <a:pPr indent="0" algn="ctr">
                        <a:buNone/>
                      </a:pPr>
                      <a:r>
                        <a:rPr lang="en-IN" altLang="en-US" sz="1800" b="0">
                          <a:solidFill>
                            <a:srgbClr val="000000"/>
                          </a:solidFill>
                          <a:latin typeface="Times New Roman" panose="02020603050405020304" pitchFamily="18" charset="0"/>
                          <a:ea typeface="Calibri" panose="020F0502020204030204" charset="0"/>
                          <a:cs typeface="Times New Roman" panose="02020603050405020304" pitchFamily="18" charset="0"/>
                        </a:rPr>
                        <a:t>3</a:t>
                      </a:r>
                      <a:endParaRPr lang="en-IN" alt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1" dirty="0">
                          <a:latin typeface="Times New Roman" panose="02020603050405020304" pitchFamily="18" charset="0"/>
                          <a:cs typeface="Times New Roman" panose="02020603050405020304" pitchFamily="18" charset="0"/>
                        </a:rPr>
                        <a:t>ROLE</a:t>
                      </a:r>
                      <a:endParaRPr lang="en-US" sz="1800" b="1" dirty="0">
                        <a:latin typeface="Times New Roman" panose="02020603050405020304" pitchFamily="18" charset="0"/>
                        <a:cs typeface="Times New Roman" panose="02020603050405020304" pitchFamily="18" charset="0"/>
                      </a:endParaRPr>
                    </a:p>
                    <a:p>
                      <a:pPr indent="0" algn="ctr">
                        <a:buNone/>
                      </a:pPr>
                      <a:r>
                        <a:rPr lang="en-US" sz="1800" b="0" dirty="0">
                          <a:latin typeface="Times New Roman" panose="02020603050405020304" pitchFamily="18" charset="0"/>
                          <a:cs typeface="Times New Roman" panose="02020603050405020304" pitchFamily="18" charset="0"/>
                        </a:rPr>
                        <a:t>- MENTOR(ADMIN)</a:t>
                      </a:r>
                      <a:endParaRPr lang="en-US" sz="1800" b="0" dirty="0">
                        <a:latin typeface="Times New Roman" panose="02020603050405020304" pitchFamily="18" charset="0"/>
                        <a:cs typeface="Times New Roman" panose="02020603050405020304" pitchFamily="18" charset="0"/>
                      </a:endParaRPr>
                    </a:p>
                    <a:p>
                      <a:pPr indent="0" algn="ctr">
                        <a:buNone/>
                      </a:pPr>
                      <a:r>
                        <a:rPr lang="en-IN" altLang="en-US" sz="1800" b="0" dirty="0">
                          <a:latin typeface="Times New Roman" panose="02020603050405020304" pitchFamily="18" charset="0"/>
                          <a:cs typeface="Times New Roman" panose="02020603050405020304" pitchFamily="18" charset="0"/>
                        </a:rPr>
                        <a:t>-</a:t>
                      </a:r>
                      <a:r>
                        <a:rPr lang="en-US" sz="1800" b="0" dirty="0">
                          <a:latin typeface="Times New Roman" panose="02020603050405020304" pitchFamily="18" charset="0"/>
                          <a:cs typeface="Times New Roman" panose="02020603050405020304" pitchFamily="18" charset="0"/>
                        </a:rPr>
                        <a:t>STUDENT</a:t>
                      </a:r>
                      <a:endParaRPr lang="en-US" sz="1800" b="0" dirty="0">
                        <a:latin typeface="Times New Roman" panose="02020603050405020304" pitchFamily="18" charset="0"/>
                        <a:cs typeface="Times New Roman" panose="02020603050405020304" pitchFamily="18" charset="0"/>
                      </a:endParaRPr>
                    </a:p>
                    <a:p>
                      <a:pPr indent="0" algn="ctr">
                        <a:buNone/>
                      </a:pPr>
                      <a:r>
                        <a:rPr lang="en-US" sz="1800" b="0" dirty="0">
                          <a:latin typeface="Times New Roman" panose="02020603050405020304" pitchFamily="18" charset="0"/>
                          <a:cs typeface="Times New Roman" panose="02020603050405020304" pitchFamily="18" charset="0"/>
                        </a:rPr>
                        <a:t>- PARENTS </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VARCHAR</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000000"/>
                          </a:solidFill>
                          <a:latin typeface="Times New Roman" panose="02020603050405020304" pitchFamily="18" charset="0"/>
                          <a:cs typeface="Times New Roman" panose="02020603050405020304" pitchFamily="18" charset="0"/>
                        </a:rPr>
                        <a:t>20</a:t>
                      </a:r>
                      <a:endParaRPr lang="en-US" sz="1800" b="0">
                        <a:solidFill>
                          <a:srgbClr val="000000"/>
                        </a:solidFill>
                        <a:latin typeface="Times New Roman" panose="02020603050405020304" pitchFamily="18" charset="0"/>
                        <a:ea typeface="Calibri" panose="020F0502020204030204"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c>
                  <a:txBody>
                    <a:bodyPr/>
                    <a:lstStyle/>
                    <a:p>
                      <a:pPr indent="0" algn="ctr">
                        <a:buNone/>
                      </a:pPr>
                      <a:r>
                        <a:rPr lang="en-US" sz="1800" b="0" dirty="0">
                          <a:latin typeface="Times New Roman" panose="02020603050405020304" pitchFamily="18" charset="0"/>
                          <a:cs typeface="Times New Roman" panose="02020603050405020304" pitchFamily="18" charset="0"/>
                        </a:rPr>
                        <a:t>NOT NULL</a:t>
                      </a:r>
                      <a:endParaRPr lang="en-US" sz="1800" b="0"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12700" cap="flat" cmpd="sng">
                      <a:solidFill>
                        <a:srgbClr val="000008"/>
                      </a:solidFill>
                      <a:prstDash val="solid"/>
                      <a:headEnd type="none" w="med" len="med"/>
                      <a:tailEnd type="none" w="med" len="med"/>
                    </a:lnB>
                    <a:lnTlToBr>
                      <a:noFill/>
                    </a:lnTlToBr>
                    <a:lnBlToTr>
                      <a:noFill/>
                    </a:lnBlToTr>
                    <a:noFill/>
                  </a:tcPr>
                </a:tc>
              </a:tr>
            </a:tbl>
          </a:graphicData>
        </a:graphic>
      </p:graphicFrame>
      <p:sp>
        <p:nvSpPr>
          <p:cNvPr id="7" name="TextBox 6"/>
          <p:cNvSpPr txBox="1"/>
          <p:nvPr/>
        </p:nvSpPr>
        <p:spPr>
          <a:xfrm>
            <a:off x="3237522" y="131164"/>
            <a:ext cx="5113411" cy="430887"/>
          </a:xfrm>
          <a:prstGeom prst="rect">
            <a:avLst/>
          </a:prstGeom>
          <a:noFill/>
        </p:spPr>
        <p:txBody>
          <a:bodyPr wrap="square" rtlCol="0">
            <a:spAutoFit/>
          </a:bodyPr>
          <a:lstStyle/>
          <a:p>
            <a:pPr algn="ctr"/>
            <a:r>
              <a:rPr lang="en-IN" sz="2200" b="1" u="sng" dirty="0">
                <a:latin typeface="Times New Roman" panose="02020603050405020304" pitchFamily="18" charset="0"/>
                <a:cs typeface="Times New Roman" panose="02020603050405020304" pitchFamily="18" charset="0"/>
              </a:rPr>
              <a:t>TASK 6</a:t>
            </a:r>
            <a:endParaRPr lang="en-US" sz="2200" b="1" u="sng" dirty="0">
              <a:latin typeface="Times New Roman" panose="02020603050405020304" pitchFamily="18" charset="0"/>
              <a:cs typeface="Times New Roman" panose="02020603050405020304" pitchFamily="18" charset="0"/>
            </a:endParaRPr>
          </a:p>
        </p:txBody>
      </p:sp>
      <p:sp>
        <p:nvSpPr>
          <p:cNvPr id="9" name="TextBox 8"/>
          <p:cNvSpPr txBox="1"/>
          <p:nvPr/>
        </p:nvSpPr>
        <p:spPr>
          <a:xfrm rot="10800000" flipV="1">
            <a:off x="4639195" y="60657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6.1) DATA DICTIONARY</a:t>
            </a:r>
            <a:endParaRPr lang="en-US" sz="230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1"/>
          <a:stretch>
            <a:fillRect/>
          </a:stretch>
        </p:blipFill>
        <p:spPr>
          <a:xfrm>
            <a:off x="0" y="0"/>
            <a:ext cx="1659434" cy="1659434"/>
          </a:xfrm>
          <a:prstGeom prst="rect">
            <a:avLst/>
          </a:prstGeom>
        </p:spPr>
      </p:pic>
      <p:pic>
        <p:nvPicPr>
          <p:cNvPr id="13" name="Picture 12"/>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14" name="TextBox 13"/>
          <p:cNvSpPr txBox="1"/>
          <p:nvPr/>
        </p:nvSpPr>
        <p:spPr>
          <a:xfrm>
            <a:off x="3799438" y="1097383"/>
            <a:ext cx="4593124" cy="815608"/>
          </a:xfrm>
          <a:prstGeom prst="rect">
            <a:avLst/>
          </a:prstGeom>
          <a:noFill/>
        </p:spPr>
        <p:txBody>
          <a:bodyPr wrap="square" rtlCol="0">
            <a:spAutoFit/>
          </a:bodyPr>
          <a:lstStyle/>
          <a:p>
            <a:pPr algn="l"/>
            <a:endParaRPr lang="en-IN" sz="2200" b="1" u="sng" dirty="0"/>
          </a:p>
          <a:p>
            <a:pPr algn="ctr"/>
            <a:r>
              <a:rPr lang="en-IN" sz="2500" b="1" u="sng" dirty="0">
                <a:latin typeface="Times New Roman" panose="02020603050405020304" pitchFamily="18" charset="0"/>
                <a:cs typeface="Times New Roman" panose="02020603050405020304" pitchFamily="18" charset="0"/>
              </a:rPr>
              <a:t>1. USER TABLE </a:t>
            </a:r>
            <a:endParaRPr lang="en-IN" sz="25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68518" y="-25150"/>
            <a:ext cx="4593124" cy="815608"/>
          </a:xfrm>
          <a:prstGeom prst="rect">
            <a:avLst/>
          </a:prstGeom>
          <a:noFill/>
        </p:spPr>
        <p:txBody>
          <a:bodyPr wrap="square" rtlCol="0">
            <a:spAutoFit/>
          </a:bodyPr>
          <a:lstStyle/>
          <a:p>
            <a:pPr algn="l"/>
            <a:endParaRPr lang="en-IN" sz="2200" b="1" u="sng" dirty="0"/>
          </a:p>
          <a:p>
            <a:pPr algn="ctr"/>
            <a:r>
              <a:rPr lang="en-IN" sz="2500" b="1" u="sng" dirty="0">
                <a:latin typeface="Times New Roman" panose="02020603050405020304" pitchFamily="18" charset="0"/>
                <a:cs typeface="Times New Roman" panose="02020603050405020304" pitchFamily="18" charset="0"/>
              </a:rPr>
              <a:t>2. STUDENT TABLE </a:t>
            </a:r>
            <a:endParaRPr lang="en-IN" sz="2500" b="1" u="sng"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0" y="0"/>
            <a:ext cx="1311209" cy="1311209"/>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784400" y="-25150"/>
            <a:ext cx="1311209" cy="1311209"/>
          </a:xfrm>
          <a:prstGeom prst="rect">
            <a:avLst/>
          </a:prstGeom>
        </p:spPr>
      </p:pic>
      <p:graphicFrame>
        <p:nvGraphicFramePr>
          <p:cNvPr id="6" name="Content Placeholder 4"/>
          <p:cNvGraphicFramePr>
            <a:graphicFrameLocks noGrp="1"/>
          </p:cNvGraphicFramePr>
          <p:nvPr>
            <p:ph idx="1"/>
          </p:nvPr>
        </p:nvGraphicFramePr>
        <p:xfrm>
          <a:off x="676657" y="1311209"/>
          <a:ext cx="10742295" cy="5455158"/>
        </p:xfrm>
        <a:graphic>
          <a:graphicData uri="http://schemas.openxmlformats.org/drawingml/2006/table">
            <a:tbl>
              <a:tblPr/>
              <a:tblGrid>
                <a:gridCol w="2146935"/>
                <a:gridCol w="2477135"/>
                <a:gridCol w="1819275"/>
                <a:gridCol w="2150110"/>
                <a:gridCol w="2148840"/>
              </a:tblGrid>
              <a:tr h="487045">
                <a:tc>
                  <a:txBody>
                    <a:bodyPr/>
                    <a:lstStyle/>
                    <a:p>
                      <a:pPr marL="68580" indent="0" algn="ctr">
                        <a:lnSpc>
                          <a:spcPct val="114000"/>
                        </a:lnSpc>
                        <a:spcBef>
                          <a:spcPct val="0"/>
                        </a:spcBef>
                        <a:spcAft>
                          <a:spcPct val="0"/>
                        </a:spcAft>
                      </a:pPr>
                      <a:r>
                        <a:rPr sz="1900" b="1" dirty="0">
                          <a:latin typeface="Times New Roman" panose="02020603050405020304" pitchFamily="18" charset="0"/>
                          <a:ea typeface="Calibri" panose="020F0502020204030204"/>
                          <a:cs typeface="Times New Roman" panose="02020603050405020304" pitchFamily="18" charset="0"/>
                        </a:rPr>
                        <a:t>NO</a:t>
                      </a:r>
                      <a:endParaRPr sz="1900" b="1"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b="1">
                          <a:latin typeface="Times New Roman" panose="02020603050405020304" pitchFamily="18" charset="0"/>
                          <a:ea typeface="Calibri" panose="020F0502020204030204"/>
                          <a:cs typeface="Times New Roman" panose="02020603050405020304" pitchFamily="18" charset="0"/>
                        </a:rPr>
                        <a:t>FIELD NAME</a:t>
                      </a:r>
                      <a:endParaRPr sz="19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b="1">
                          <a:latin typeface="Times New Roman" panose="02020603050405020304" pitchFamily="18" charset="0"/>
                          <a:ea typeface="Calibri" panose="020F0502020204030204"/>
                          <a:cs typeface="Times New Roman" panose="02020603050405020304" pitchFamily="18" charset="0"/>
                        </a:rPr>
                        <a:t>DATATYPE</a:t>
                      </a:r>
                      <a:endParaRPr sz="19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b="1">
                          <a:latin typeface="Times New Roman" panose="02020603050405020304" pitchFamily="18" charset="0"/>
                          <a:ea typeface="Calibri" panose="020F0502020204030204"/>
                          <a:cs typeface="Times New Roman" panose="02020603050405020304" pitchFamily="18" charset="0"/>
                        </a:rPr>
                        <a:t>SIZE</a:t>
                      </a:r>
                      <a:endParaRPr sz="19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b="1">
                          <a:latin typeface="Times New Roman" panose="02020603050405020304" pitchFamily="18" charset="0"/>
                          <a:ea typeface="Calibri" panose="020F0502020204030204"/>
                          <a:cs typeface="Times New Roman" panose="02020603050405020304" pitchFamily="18" charset="0"/>
                        </a:rPr>
                        <a:t>CONSTRAINT</a:t>
                      </a:r>
                      <a:endParaRPr sz="19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41960">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1</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STUDENT_ID</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VARCHAR</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10</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 </a:t>
                      </a:r>
                      <a:r>
                        <a:rPr lang="en-US" sz="1900">
                          <a:latin typeface="Times New Roman" panose="02020603050405020304" pitchFamily="18" charset="0"/>
                          <a:ea typeface="Calibri" panose="020F0502020204030204"/>
                          <a:cs typeface="Times New Roman" panose="02020603050405020304" pitchFamily="18" charset="0"/>
                        </a:rPr>
                        <a:t>PRIMARY KEY </a:t>
                      </a:r>
                      <a:endParaRPr lang="en-US"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82295">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2</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dirty="0">
                          <a:latin typeface="Times New Roman" panose="02020603050405020304" pitchFamily="18" charset="0"/>
                          <a:ea typeface="Calibri" panose="020F0502020204030204"/>
                          <a:cs typeface="Times New Roman" panose="02020603050405020304" pitchFamily="18" charset="0"/>
                        </a:rPr>
                        <a:t>STU_NAME</a:t>
                      </a:r>
                      <a:endParaRPr lang="en-IN"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VARCHAR</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20</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US" sz="1900">
                          <a:latin typeface="Times New Roman" panose="02020603050405020304" pitchFamily="18" charset="0"/>
                          <a:ea typeface="Calibri" panose="020F0502020204030204"/>
                          <a:cs typeface="Times New Roman" panose="02020603050405020304" pitchFamily="18" charset="0"/>
                        </a:rPr>
                        <a:t>NOT NULL</a:t>
                      </a:r>
                      <a:endParaRPr lang="en-US" sz="190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pPr>
                      <a:endParaRPr lang="en-US"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6410">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3</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dirty="0">
                          <a:latin typeface="Times New Roman" panose="02020603050405020304" pitchFamily="18" charset="0"/>
                          <a:ea typeface="Calibri" panose="020F0502020204030204"/>
                          <a:cs typeface="Times New Roman" panose="02020603050405020304" pitchFamily="18" charset="0"/>
                        </a:rPr>
                        <a:t>ADDRESS</a:t>
                      </a:r>
                      <a:endParaRPr lang="en-IN"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VARCHAR</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50</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US" sz="1900">
                          <a:latin typeface="Times New Roman" panose="02020603050405020304" pitchFamily="18" charset="0"/>
                          <a:ea typeface="Calibri" panose="020F0502020204030204"/>
                          <a:cs typeface="Times New Roman" panose="02020603050405020304" pitchFamily="18" charset="0"/>
                        </a:rPr>
                        <a:t>NOT NULL</a:t>
                      </a:r>
                      <a:r>
                        <a:rPr sz="1900">
                          <a:latin typeface="Times New Roman" panose="02020603050405020304" pitchFamily="18" charset="0"/>
                          <a:ea typeface="Calibri" panose="020F0502020204030204"/>
                          <a:cs typeface="Times New Roman" panose="02020603050405020304" pitchFamily="18" charset="0"/>
                        </a:rPr>
                        <a:t> </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5775">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4</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MOBILE NUMBER</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NUMBER</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10</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 </a:t>
                      </a:r>
                      <a:r>
                        <a:rPr lang="en-US" sz="1900">
                          <a:latin typeface="Times New Roman" panose="02020603050405020304" pitchFamily="18" charset="0"/>
                          <a:ea typeface="Calibri" panose="020F0502020204030204"/>
                          <a:cs typeface="Times New Roman" panose="02020603050405020304" pitchFamily="18" charset="0"/>
                        </a:rPr>
                        <a:t>NOT NULL</a:t>
                      </a:r>
                      <a:endParaRPr lang="en-US"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5775">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5</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E-MAIL</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VARCHAR</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20</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 </a:t>
                      </a:r>
                      <a:r>
                        <a:rPr sz="1900">
                          <a:latin typeface="Times New Roman" panose="02020603050405020304" pitchFamily="18" charset="0"/>
                          <a:ea typeface="Calibri" panose="020F0502020204030204"/>
                          <a:cs typeface="Times New Roman" panose="02020603050405020304" pitchFamily="18" charset="0"/>
                          <a:sym typeface="+mn-ea"/>
                        </a:rPr>
                        <a:t> </a:t>
                      </a:r>
                      <a:r>
                        <a:rPr lang="en-IN" sz="1900">
                          <a:latin typeface="Times New Roman" panose="02020603050405020304" pitchFamily="18" charset="0"/>
                          <a:ea typeface="Calibri" panose="020F0502020204030204"/>
                          <a:cs typeface="Times New Roman" panose="02020603050405020304" pitchFamily="18" charset="0"/>
                          <a:sym typeface="+mn-ea"/>
                        </a:rPr>
                        <a:t>UNIQUE</a:t>
                      </a:r>
                      <a:endParaRPr lang="en-IN" sz="1900">
                        <a:latin typeface="Times New Roman" panose="02020603050405020304" pitchFamily="18" charset="0"/>
                        <a:ea typeface="Calibri" panose="020F0502020204030204"/>
                        <a:cs typeface="Times New Roman" panose="02020603050405020304" pitchFamily="18" charset="0"/>
                        <a:sym typeface="+mn-ea"/>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7045">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6</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ROLL_NO</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VARCHAR</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20</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 </a:t>
                      </a:r>
                      <a:r>
                        <a:rPr sz="1900">
                          <a:latin typeface="Times New Roman" panose="02020603050405020304" pitchFamily="18" charset="0"/>
                          <a:ea typeface="Calibri" panose="020F0502020204030204"/>
                          <a:cs typeface="Times New Roman" panose="02020603050405020304" pitchFamily="18" charset="0"/>
                          <a:sym typeface="+mn-ea"/>
                        </a:rPr>
                        <a:t> </a:t>
                      </a:r>
                      <a:r>
                        <a:rPr lang="en-US" sz="1900">
                          <a:latin typeface="Times New Roman" panose="02020603050405020304" pitchFamily="18" charset="0"/>
                          <a:ea typeface="Calibri" panose="020F0502020204030204"/>
                          <a:cs typeface="Times New Roman" panose="02020603050405020304" pitchFamily="18" charset="0"/>
                          <a:sym typeface="+mn-ea"/>
                        </a:rPr>
                        <a:t>NOT NULL</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7680">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7</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ENROLLMENT_NO</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dirty="0" err="1">
                          <a:latin typeface="Times New Roman" panose="02020603050405020304" pitchFamily="18" charset="0"/>
                          <a:ea typeface="Calibri" panose="020F0502020204030204"/>
                          <a:cs typeface="Times New Roman" panose="02020603050405020304" pitchFamily="18" charset="0"/>
                        </a:rPr>
                        <a:t>VARCHAR</a:t>
                      </a:r>
                      <a:endParaRPr lang="en-IN"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20</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sym typeface="+mn-ea"/>
                        </a:rPr>
                        <a:t> </a:t>
                      </a:r>
                      <a:r>
                        <a:rPr lang="en-US" sz="1900" dirty="0">
                          <a:latin typeface="Times New Roman" panose="02020603050405020304" pitchFamily="18" charset="0"/>
                          <a:ea typeface="Calibri" panose="020F0502020204030204"/>
                          <a:cs typeface="Times New Roman" panose="02020603050405020304" pitchFamily="18" charset="0"/>
                          <a:sym typeface="+mn-ea"/>
                        </a:rPr>
                        <a:t>NOT NULL</a:t>
                      </a:r>
                      <a:r>
                        <a:rPr sz="1900" dirty="0">
                          <a:latin typeface="Times New Roman" panose="02020603050405020304" pitchFamily="18" charset="0"/>
                          <a:ea typeface="Calibri" panose="020F0502020204030204"/>
                          <a:cs typeface="Times New Roman" panose="02020603050405020304" pitchFamily="18" charset="0"/>
                        </a:rPr>
                        <a:t> </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6410">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8</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SEMESTER</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dirty="0">
                          <a:latin typeface="Times New Roman" panose="02020603050405020304" pitchFamily="18" charset="0"/>
                          <a:ea typeface="Calibri" panose="020F0502020204030204"/>
                          <a:cs typeface="Times New Roman" panose="02020603050405020304" pitchFamily="18" charset="0"/>
                        </a:rPr>
                        <a:t>NUMBER</a:t>
                      </a:r>
                      <a:endParaRPr lang="en-IN"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20</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rPr>
                        <a:t> </a:t>
                      </a:r>
                      <a:r>
                        <a:rPr sz="1900" dirty="0">
                          <a:latin typeface="Times New Roman" panose="02020603050405020304" pitchFamily="18" charset="0"/>
                          <a:ea typeface="Calibri" panose="020F0502020204030204"/>
                          <a:cs typeface="Times New Roman" panose="02020603050405020304" pitchFamily="18" charset="0"/>
                          <a:sym typeface="+mn-ea"/>
                        </a:rPr>
                        <a:t> </a:t>
                      </a:r>
                      <a:r>
                        <a:rPr lang="en-US" sz="1900" dirty="0">
                          <a:latin typeface="Times New Roman" panose="02020603050405020304" pitchFamily="18" charset="0"/>
                          <a:ea typeface="Calibri" panose="020F0502020204030204"/>
                          <a:cs typeface="Times New Roman" panose="02020603050405020304" pitchFamily="18" charset="0"/>
                          <a:sym typeface="+mn-ea"/>
                        </a:rPr>
                        <a:t>NOT NULL</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5775">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9</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DIVISION</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a:latin typeface="Times New Roman" panose="02020603050405020304" pitchFamily="18" charset="0"/>
                          <a:ea typeface="Calibri" panose="020F0502020204030204"/>
                          <a:cs typeface="Times New Roman" panose="02020603050405020304" pitchFamily="18" charset="0"/>
                        </a:rPr>
                        <a:t>CHAR </a:t>
                      </a:r>
                      <a:endParaRPr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1900">
                          <a:latin typeface="Times New Roman" panose="02020603050405020304" pitchFamily="18" charset="0"/>
                          <a:ea typeface="Calibri" panose="020F0502020204030204"/>
                          <a:cs typeface="Times New Roman" panose="02020603050405020304" pitchFamily="18" charset="0"/>
                        </a:rPr>
                        <a:t>10</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1900" dirty="0">
                          <a:latin typeface="Times New Roman" panose="02020603050405020304" pitchFamily="18" charset="0"/>
                          <a:ea typeface="Calibri" panose="020F0502020204030204"/>
                          <a:cs typeface="Times New Roman" panose="02020603050405020304" pitchFamily="18" charset="0"/>
                          <a:sym typeface="+mn-ea"/>
                        </a:rPr>
                        <a:t> </a:t>
                      </a:r>
                      <a:r>
                        <a:rPr lang="en-US" sz="1900" dirty="0">
                          <a:latin typeface="Times New Roman" panose="02020603050405020304" pitchFamily="18" charset="0"/>
                          <a:ea typeface="Calibri" panose="020F0502020204030204"/>
                          <a:cs typeface="Times New Roman" panose="02020603050405020304" pitchFamily="18" charset="0"/>
                          <a:sym typeface="+mn-ea"/>
                        </a:rPr>
                        <a:t>NOT NULL</a:t>
                      </a:r>
                      <a:r>
                        <a:rPr sz="1900" dirty="0">
                          <a:latin typeface="Times New Roman" panose="02020603050405020304" pitchFamily="18" charset="0"/>
                          <a:ea typeface="Calibri" panose="020F0502020204030204"/>
                          <a:cs typeface="Times New Roman" panose="02020603050405020304" pitchFamily="18" charset="0"/>
                        </a:rPr>
                        <a:t> </a:t>
                      </a:r>
                      <a:endParaRPr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7045">
                <a:tc>
                  <a:txBody>
                    <a:bodyPr/>
                    <a:lstStyle/>
                    <a:p>
                      <a:pPr marL="68580" indent="0" algn="ctr">
                        <a:lnSpc>
                          <a:spcPct val="114000"/>
                        </a:lnSpc>
                        <a:spcBef>
                          <a:spcPct val="0"/>
                        </a:spcBef>
                        <a:spcAft>
                          <a:spcPct val="0"/>
                        </a:spcAft>
                        <a:buNone/>
                      </a:pPr>
                      <a:r>
                        <a:rPr lang="en-IN" altLang="en-US" sz="1900">
                          <a:latin typeface="Times New Roman" panose="02020603050405020304" pitchFamily="18" charset="0"/>
                          <a:ea typeface="Calibri" panose="020F0502020204030204"/>
                          <a:cs typeface="Times New Roman" panose="02020603050405020304" pitchFamily="18" charset="0"/>
                        </a:rPr>
                        <a:t>10</a:t>
                      </a:r>
                      <a:endParaRPr lang="en-IN" altLang="en-US"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1900">
                          <a:latin typeface="Times New Roman" panose="02020603050405020304" pitchFamily="18" charset="0"/>
                          <a:ea typeface="Calibri" panose="020F0502020204030204"/>
                          <a:cs typeface="Times New Roman" panose="02020603050405020304" pitchFamily="18" charset="0"/>
                        </a:rPr>
                        <a:t>USER_ID</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1900">
                          <a:latin typeface="Times New Roman" panose="02020603050405020304" pitchFamily="18" charset="0"/>
                          <a:ea typeface="Calibri" panose="020F0502020204030204"/>
                          <a:cs typeface="Times New Roman" panose="02020603050405020304" pitchFamily="18" charset="0"/>
                        </a:rPr>
                        <a:t>VARCHAR</a:t>
                      </a:r>
                      <a:endParaRPr lang="en-IN" altLang="en-US"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1900">
                          <a:latin typeface="Times New Roman" panose="02020603050405020304" pitchFamily="18" charset="0"/>
                          <a:ea typeface="Calibri" panose="020F0502020204030204"/>
                          <a:cs typeface="Times New Roman" panose="02020603050405020304" pitchFamily="18" charset="0"/>
                        </a:rPr>
                        <a:t>20</a:t>
                      </a:r>
                      <a:endParaRPr lang="en-IN" sz="19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1900" dirty="0">
                          <a:latin typeface="Times New Roman" panose="02020603050405020304" pitchFamily="18" charset="0"/>
                          <a:ea typeface="Calibri" panose="020F0502020204030204"/>
                          <a:cs typeface="Times New Roman" panose="02020603050405020304" pitchFamily="18" charset="0"/>
                        </a:rPr>
                        <a:t>FOREIGN KEY</a:t>
                      </a:r>
                      <a:endParaRPr lang="en-IN" altLang="en-US" sz="19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graphicFrame>
        <p:nvGraphicFramePr>
          <p:cNvPr id="3" name="Table 2"/>
          <p:cNvGraphicFramePr/>
          <p:nvPr/>
        </p:nvGraphicFramePr>
        <p:xfrm>
          <a:off x="536730" y="2009221"/>
          <a:ext cx="11088654" cy="4335963"/>
        </p:xfrm>
        <a:graphic>
          <a:graphicData uri="http://schemas.openxmlformats.org/drawingml/2006/table">
            <a:tbl>
              <a:tblPr/>
              <a:tblGrid>
                <a:gridCol w="2216158"/>
                <a:gridCol w="2557004"/>
                <a:gridCol w="1877933"/>
                <a:gridCol w="2219435"/>
                <a:gridCol w="2218124"/>
              </a:tblGrid>
              <a:tr h="497411">
                <a:tc>
                  <a:txBody>
                    <a:bodyPr/>
                    <a:lstStyle/>
                    <a:p>
                      <a:pPr marL="68580" indent="0" algn="ctr">
                        <a:lnSpc>
                          <a:spcPct val="114000"/>
                        </a:lnSpc>
                        <a:spcBef>
                          <a:spcPct val="0"/>
                        </a:spcBef>
                        <a:spcAft>
                          <a:spcPct val="0"/>
                        </a:spcAft>
                      </a:pPr>
                      <a:r>
                        <a:rPr sz="2100" b="1" dirty="0">
                          <a:latin typeface="Times New Roman" panose="02020603050405020304" pitchFamily="18" charset="0"/>
                          <a:ea typeface="Calibri" panose="020F0502020204030204"/>
                          <a:cs typeface="Times New Roman" panose="02020603050405020304" pitchFamily="18" charset="0"/>
                        </a:rPr>
                        <a:t>NO</a:t>
                      </a:r>
                      <a:endParaRPr sz="2100" b="1"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b="1">
                          <a:latin typeface="Times New Roman" panose="02020603050405020304" pitchFamily="18" charset="0"/>
                          <a:ea typeface="Calibri" panose="020F0502020204030204"/>
                          <a:cs typeface="Times New Roman" panose="02020603050405020304" pitchFamily="18" charset="0"/>
                        </a:rPr>
                        <a:t>FIELD NAME</a:t>
                      </a:r>
                      <a:endParaRPr sz="21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b="1">
                          <a:latin typeface="Times New Roman" panose="02020603050405020304" pitchFamily="18" charset="0"/>
                          <a:ea typeface="Calibri" panose="020F0502020204030204"/>
                          <a:cs typeface="Times New Roman" panose="02020603050405020304" pitchFamily="18" charset="0"/>
                        </a:rPr>
                        <a:t>DATATYPE</a:t>
                      </a:r>
                      <a:endParaRPr sz="21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b="1">
                          <a:latin typeface="Times New Roman" panose="02020603050405020304" pitchFamily="18" charset="0"/>
                          <a:ea typeface="Calibri" panose="020F0502020204030204"/>
                          <a:cs typeface="Times New Roman" panose="02020603050405020304" pitchFamily="18" charset="0"/>
                        </a:rPr>
                        <a:t>SIZE</a:t>
                      </a:r>
                      <a:endParaRPr sz="21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b="1">
                          <a:latin typeface="Times New Roman" panose="02020603050405020304" pitchFamily="18" charset="0"/>
                          <a:ea typeface="Calibri" panose="020F0502020204030204"/>
                          <a:cs typeface="Times New Roman" panose="02020603050405020304" pitchFamily="18" charset="0"/>
                        </a:rPr>
                        <a:t>CONSTRAINT</a:t>
                      </a:r>
                      <a:endParaRPr sz="21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51367">
                <a:tc>
                  <a:txBody>
                    <a:bodyPr/>
                    <a:lstStyle/>
                    <a:p>
                      <a:pPr marL="68580" indent="0" algn="ctr">
                        <a:lnSpc>
                          <a:spcPct val="114000"/>
                        </a:lnSpc>
                        <a:spcBef>
                          <a:spcPct val="0"/>
                        </a:spcBef>
                        <a:spcAft>
                          <a:spcPct val="0"/>
                        </a:spcAft>
                      </a:pPr>
                      <a:r>
                        <a:rPr sz="2100" dirty="0">
                          <a:latin typeface="Times New Roman" panose="02020603050405020304" pitchFamily="18" charset="0"/>
                          <a:ea typeface="Calibri" panose="020F0502020204030204"/>
                          <a:cs typeface="Times New Roman" panose="02020603050405020304" pitchFamily="18" charset="0"/>
                        </a:rPr>
                        <a:t>1</a:t>
                      </a:r>
                      <a:endParaRPr sz="21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MENTOR_ID</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VARCHAR</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10</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 </a:t>
                      </a:r>
                      <a:r>
                        <a:rPr lang="en-US" sz="2100">
                          <a:latin typeface="Times New Roman" panose="02020603050405020304" pitchFamily="18" charset="0"/>
                          <a:ea typeface="Calibri" panose="020F0502020204030204"/>
                          <a:cs typeface="Times New Roman" panose="02020603050405020304" pitchFamily="18" charset="0"/>
                        </a:rPr>
                        <a:t>PRIMARY KEY </a:t>
                      </a:r>
                      <a:endParaRPr lang="en-US"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4689">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2</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MENTOR_NAME</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VARCHAR</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20</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US" sz="2100">
                          <a:latin typeface="Times New Roman" panose="02020603050405020304" pitchFamily="18" charset="0"/>
                          <a:ea typeface="Calibri" panose="020F0502020204030204"/>
                          <a:cs typeface="Times New Roman" panose="02020603050405020304" pitchFamily="18" charset="0"/>
                        </a:rPr>
                        <a:t>NOT NULL</a:t>
                      </a:r>
                      <a:endParaRPr lang="en-US" sz="210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pPr>
                      <a:endParaRPr lang="en-US"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6114">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3</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dirty="0">
                          <a:latin typeface="Times New Roman" panose="02020603050405020304" pitchFamily="18" charset="0"/>
                          <a:ea typeface="Calibri" panose="020F0502020204030204"/>
                          <a:cs typeface="Times New Roman" panose="02020603050405020304" pitchFamily="18" charset="0"/>
                        </a:rPr>
                        <a:t>MOBILE NUMBER</a:t>
                      </a:r>
                      <a:endParaRPr sz="21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NUMBER</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10</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 </a:t>
                      </a:r>
                      <a:r>
                        <a:rPr lang="en-US" sz="2100">
                          <a:latin typeface="Times New Roman" panose="02020603050405020304" pitchFamily="18" charset="0"/>
                          <a:ea typeface="Calibri" panose="020F0502020204030204"/>
                          <a:cs typeface="Times New Roman" panose="02020603050405020304" pitchFamily="18" charset="0"/>
                        </a:rPr>
                        <a:t>NOT NULL</a:t>
                      </a:r>
                      <a:endParaRPr lang="en-US"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6114">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4</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E-MAIL</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VARCHAR</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20</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 </a:t>
                      </a:r>
                      <a:r>
                        <a:rPr sz="2100">
                          <a:latin typeface="Times New Roman" panose="02020603050405020304" pitchFamily="18" charset="0"/>
                          <a:ea typeface="Calibri" panose="020F0502020204030204"/>
                          <a:cs typeface="Times New Roman" panose="02020603050405020304" pitchFamily="18" charset="0"/>
                          <a:sym typeface="+mn-ea"/>
                        </a:rPr>
                        <a:t> </a:t>
                      </a:r>
                      <a:r>
                        <a:rPr lang="en-IN" sz="2100">
                          <a:latin typeface="Times New Roman" panose="02020603050405020304" pitchFamily="18" charset="0"/>
                          <a:ea typeface="Calibri" panose="020F0502020204030204"/>
                          <a:cs typeface="Times New Roman" panose="02020603050405020304" pitchFamily="18" charset="0"/>
                          <a:sym typeface="+mn-ea"/>
                        </a:rPr>
                        <a:t>UNIQUE</a:t>
                      </a:r>
                      <a:endParaRPr lang="en-IN" sz="2100">
                        <a:latin typeface="Times New Roman" panose="02020603050405020304" pitchFamily="18" charset="0"/>
                        <a:ea typeface="Calibri" panose="020F0502020204030204"/>
                        <a:cs typeface="Times New Roman" panose="02020603050405020304" pitchFamily="18" charset="0"/>
                        <a:sym typeface="+mn-ea"/>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6763">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5</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SEMESTER</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NUMBER</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20</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 </a:t>
                      </a:r>
                      <a:r>
                        <a:rPr sz="2100">
                          <a:latin typeface="Times New Roman" panose="02020603050405020304" pitchFamily="18" charset="0"/>
                          <a:ea typeface="Calibri" panose="020F0502020204030204"/>
                          <a:cs typeface="Times New Roman" panose="02020603050405020304" pitchFamily="18" charset="0"/>
                          <a:sym typeface="+mn-ea"/>
                        </a:rPr>
                        <a:t> </a:t>
                      </a:r>
                      <a:r>
                        <a:rPr lang="en-US" sz="2100">
                          <a:latin typeface="Times New Roman" panose="02020603050405020304" pitchFamily="18" charset="0"/>
                          <a:ea typeface="Calibri" panose="020F0502020204030204"/>
                          <a:cs typeface="Times New Roman" panose="02020603050405020304" pitchFamily="18" charset="0"/>
                          <a:sym typeface="+mn-ea"/>
                        </a:rPr>
                        <a:t>NOT NULL</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96114">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6</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DIVISION</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rPr>
                        <a:t>CHAR </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100">
                          <a:latin typeface="Times New Roman" panose="02020603050405020304" pitchFamily="18" charset="0"/>
                          <a:ea typeface="Calibri" panose="020F0502020204030204"/>
                          <a:cs typeface="Times New Roman" panose="02020603050405020304" pitchFamily="18" charset="0"/>
                        </a:rPr>
                        <a:t>10</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100">
                          <a:latin typeface="Times New Roman" panose="02020603050405020304" pitchFamily="18" charset="0"/>
                          <a:ea typeface="Calibri" panose="020F0502020204030204"/>
                          <a:cs typeface="Times New Roman" panose="02020603050405020304" pitchFamily="18" charset="0"/>
                          <a:sym typeface="+mn-ea"/>
                        </a:rPr>
                        <a:t> </a:t>
                      </a:r>
                      <a:r>
                        <a:rPr lang="en-US" sz="2100">
                          <a:latin typeface="Times New Roman" panose="02020603050405020304" pitchFamily="18" charset="0"/>
                          <a:ea typeface="Calibri" panose="020F0502020204030204"/>
                          <a:cs typeface="Times New Roman" panose="02020603050405020304" pitchFamily="18" charset="0"/>
                          <a:sym typeface="+mn-ea"/>
                        </a:rPr>
                        <a:t>NOT NULL</a:t>
                      </a:r>
                      <a:r>
                        <a:rPr sz="2100">
                          <a:latin typeface="Times New Roman" panose="02020603050405020304" pitchFamily="18" charset="0"/>
                          <a:ea typeface="Calibri" panose="020F0502020204030204"/>
                          <a:cs typeface="Times New Roman" panose="02020603050405020304" pitchFamily="18" charset="0"/>
                        </a:rPr>
                        <a:t> </a:t>
                      </a:r>
                      <a:endParaRPr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51693">
                <a:tc>
                  <a:txBody>
                    <a:bodyPr/>
                    <a:lstStyle/>
                    <a:p>
                      <a:pPr marL="68580" indent="0" algn="ctr">
                        <a:lnSpc>
                          <a:spcPct val="114000"/>
                        </a:lnSpc>
                        <a:spcBef>
                          <a:spcPct val="0"/>
                        </a:spcBef>
                        <a:spcAft>
                          <a:spcPct val="0"/>
                        </a:spcAft>
                        <a:buNone/>
                      </a:pPr>
                      <a:r>
                        <a:rPr lang="en-IN" sz="2100">
                          <a:latin typeface="Times New Roman" panose="02020603050405020304" pitchFamily="18" charset="0"/>
                          <a:ea typeface="Calibri" panose="020F0502020204030204"/>
                          <a:cs typeface="Times New Roman" panose="02020603050405020304" pitchFamily="18" charset="0"/>
                        </a:rPr>
                        <a:t>7</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100">
                          <a:latin typeface="Times New Roman" panose="02020603050405020304" pitchFamily="18" charset="0"/>
                          <a:ea typeface="Calibri" panose="020F0502020204030204"/>
                          <a:cs typeface="Times New Roman" panose="02020603050405020304" pitchFamily="18" charset="0"/>
                        </a:rPr>
                        <a:t>USER_ID</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100">
                          <a:latin typeface="Times New Roman" panose="02020603050405020304" pitchFamily="18" charset="0"/>
                          <a:ea typeface="Calibri" panose="020F0502020204030204"/>
                          <a:cs typeface="Times New Roman" panose="02020603050405020304" pitchFamily="18" charset="0"/>
                        </a:rPr>
                        <a:t>VARCHAR</a:t>
                      </a:r>
                      <a:endParaRPr lang="en-IN" altLang="en-US"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100">
                          <a:latin typeface="Times New Roman" panose="02020603050405020304" pitchFamily="18" charset="0"/>
                          <a:ea typeface="Calibri" panose="020F0502020204030204"/>
                          <a:cs typeface="Times New Roman" panose="02020603050405020304" pitchFamily="18" charset="0"/>
                        </a:rPr>
                        <a:t>10</a:t>
                      </a:r>
                      <a:endParaRPr lang="en-IN" sz="21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100" dirty="0">
                          <a:latin typeface="Times New Roman" panose="02020603050405020304" pitchFamily="18" charset="0"/>
                          <a:ea typeface="Calibri" panose="020F0502020204030204"/>
                          <a:cs typeface="Times New Roman" panose="02020603050405020304" pitchFamily="18" charset="0"/>
                          <a:sym typeface="+mn-ea"/>
                        </a:rPr>
                        <a:t>FOREIGN KEY</a:t>
                      </a:r>
                      <a:endParaRPr lang="en-IN" altLang="en-US" sz="2100" dirty="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buNone/>
                      </a:pPr>
                      <a:endParaRPr lang="en-US" sz="21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6" name="TextBox 5"/>
          <p:cNvSpPr txBox="1"/>
          <p:nvPr/>
        </p:nvSpPr>
        <p:spPr>
          <a:xfrm>
            <a:off x="3799438" y="6717"/>
            <a:ext cx="4593124" cy="815608"/>
          </a:xfrm>
          <a:prstGeom prst="rect">
            <a:avLst/>
          </a:prstGeom>
          <a:noFill/>
        </p:spPr>
        <p:txBody>
          <a:bodyPr wrap="square" rtlCol="0">
            <a:spAutoFit/>
          </a:bodyPr>
          <a:lstStyle/>
          <a:p>
            <a:pPr algn="l"/>
            <a:endParaRPr lang="en-IN" sz="2200" b="1" u="sng" dirty="0">
              <a:latin typeface="Times New Roman" panose="02020603050405020304" pitchFamily="18" charset="0"/>
              <a:cs typeface="Times New Roman" panose="02020603050405020304" pitchFamily="18" charset="0"/>
            </a:endParaRPr>
          </a:p>
          <a:p>
            <a:pPr algn="ctr"/>
            <a:r>
              <a:rPr lang="en-IN" sz="2500" b="1" u="sng" dirty="0">
                <a:latin typeface="Times New Roman" panose="02020603050405020304" pitchFamily="18" charset="0"/>
                <a:cs typeface="Times New Roman" panose="02020603050405020304" pitchFamily="18" charset="0"/>
              </a:rPr>
              <a:t>3. MENTOR TABLE </a:t>
            </a:r>
            <a:endParaRPr lang="en-IN" sz="25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2" name="TextBox 1"/>
          <p:cNvSpPr txBox="1"/>
          <p:nvPr/>
        </p:nvSpPr>
        <p:spPr>
          <a:xfrm>
            <a:off x="3237522" y="131164"/>
            <a:ext cx="5113411" cy="430887"/>
          </a:xfrm>
          <a:prstGeom prst="rect">
            <a:avLst/>
          </a:prstGeom>
          <a:noFill/>
        </p:spPr>
        <p:txBody>
          <a:bodyPr wrap="square" rtlCol="0">
            <a:spAutoFit/>
          </a:bodyPr>
          <a:lstStyle/>
          <a:p>
            <a:pPr algn="ctr"/>
            <a:r>
              <a:rPr lang="en-IN" sz="2200" b="1" u="sng" dirty="0"/>
              <a:t>TASK 1</a:t>
            </a:r>
            <a:endParaRPr lang="en-US" sz="2200" b="1" u="sng" dirty="0"/>
          </a:p>
        </p:txBody>
      </p:sp>
      <p:sp>
        <p:nvSpPr>
          <p:cNvPr id="3" name="TextBox 2"/>
          <p:cNvSpPr txBox="1"/>
          <p:nvPr/>
        </p:nvSpPr>
        <p:spPr>
          <a:xfrm rot="10800000" flipV="1">
            <a:off x="4719825" y="755562"/>
            <a:ext cx="3143510" cy="415498"/>
          </a:xfrm>
          <a:prstGeom prst="rect">
            <a:avLst/>
          </a:prstGeom>
          <a:noFill/>
        </p:spPr>
        <p:txBody>
          <a:bodyPr wrap="square" rtlCol="0">
            <a:spAutoFit/>
          </a:bodyPr>
          <a:lstStyle/>
          <a:p>
            <a:pPr algn="l"/>
            <a:r>
              <a:rPr lang="en-IN" sz="2100" b="1" dirty="0"/>
              <a:t>1.1) PROJECT TITLE</a:t>
            </a:r>
            <a:endParaRPr lang="en-US" sz="2100" b="1" dirty="0"/>
          </a:p>
        </p:txBody>
      </p:sp>
      <p:sp>
        <p:nvSpPr>
          <p:cNvPr id="4" name="Content Placeholder 3"/>
          <p:cNvSpPr>
            <a:spLocks noGrp="1"/>
          </p:cNvSpPr>
          <p:nvPr>
            <p:ph idx="1"/>
          </p:nvPr>
        </p:nvSpPr>
        <p:spPr/>
        <p:txBody>
          <a:bodyPr/>
          <a:lstStyle/>
          <a:p>
            <a:pPr marL="0" indent="0">
              <a:buNone/>
            </a:pPr>
            <a:endParaRPr lang="en-US"/>
          </a:p>
          <a:p>
            <a:pPr marL="0" indent="0">
              <a:buNone/>
            </a:pPr>
            <a:endParaRPr lang="en-US"/>
          </a:p>
          <a:p>
            <a:pPr marL="0" indent="0">
              <a:buNone/>
            </a:pPr>
            <a:endParaRPr lang="en-US"/>
          </a:p>
        </p:txBody>
      </p:sp>
      <p:pic>
        <p:nvPicPr>
          <p:cNvPr id="7" name="Picture 6" descr="MYMENTO-LOGO-removebg-preview"/>
          <p:cNvPicPr>
            <a:picLocks noChangeAspect="1"/>
          </p:cNvPicPr>
          <p:nvPr/>
        </p:nvPicPr>
        <p:blipFill>
          <a:blip r:embed="rId5"/>
          <a:stretch>
            <a:fillRect/>
          </a:stretch>
        </p:blipFill>
        <p:spPr>
          <a:xfrm>
            <a:off x="1974850" y="-390525"/>
            <a:ext cx="7639050" cy="76390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a:off x="3799438" y="6717"/>
            <a:ext cx="4593124" cy="815608"/>
          </a:xfrm>
          <a:prstGeom prst="rect">
            <a:avLst/>
          </a:prstGeom>
          <a:noFill/>
        </p:spPr>
        <p:txBody>
          <a:bodyPr wrap="square" rtlCol="0">
            <a:spAutoFit/>
          </a:bodyPr>
          <a:lstStyle/>
          <a:p>
            <a:pPr algn="l"/>
            <a:endParaRPr lang="en-IN" sz="2200" b="1" u="sng" dirty="0">
              <a:latin typeface="Times New Roman" panose="02020603050405020304" pitchFamily="18" charset="0"/>
              <a:cs typeface="Times New Roman" panose="02020603050405020304" pitchFamily="18" charset="0"/>
            </a:endParaRPr>
          </a:p>
          <a:p>
            <a:pPr algn="ctr"/>
            <a:r>
              <a:rPr lang="en-IN" sz="2500" b="1" u="sng" dirty="0">
                <a:latin typeface="Times New Roman" panose="02020603050405020304" pitchFamily="18" charset="0"/>
                <a:cs typeface="Times New Roman" panose="02020603050405020304" pitchFamily="18" charset="0"/>
              </a:rPr>
              <a:t>4. ATTENDANCE TABLE </a:t>
            </a:r>
            <a:endParaRPr lang="en-IN" sz="2500" b="1" u="sng" dirty="0">
              <a:latin typeface="Times New Roman" panose="02020603050405020304" pitchFamily="18" charset="0"/>
              <a:cs typeface="Times New Roman" panose="02020603050405020304" pitchFamily="18" charset="0"/>
            </a:endParaRPr>
          </a:p>
        </p:txBody>
      </p:sp>
      <p:graphicFrame>
        <p:nvGraphicFramePr>
          <p:cNvPr id="3" name="Table 2"/>
          <p:cNvGraphicFramePr/>
          <p:nvPr/>
        </p:nvGraphicFramePr>
        <p:xfrm>
          <a:off x="268365" y="2421228"/>
          <a:ext cx="11655270" cy="3121259"/>
        </p:xfrm>
        <a:graphic>
          <a:graphicData uri="http://schemas.openxmlformats.org/drawingml/2006/table">
            <a:tbl>
              <a:tblPr/>
              <a:tblGrid>
                <a:gridCol w="2329400"/>
                <a:gridCol w="2687664"/>
                <a:gridCol w="1973893"/>
                <a:gridCol w="2332846"/>
                <a:gridCol w="2331467"/>
              </a:tblGrid>
              <a:tr h="432053">
                <a:tc>
                  <a:txBody>
                    <a:bodyPr/>
                    <a:lstStyle/>
                    <a:p>
                      <a:pPr marL="68580" indent="0" algn="ctr">
                        <a:lnSpc>
                          <a:spcPct val="114000"/>
                        </a:lnSpc>
                        <a:spcBef>
                          <a:spcPct val="0"/>
                        </a:spcBef>
                        <a:spcAft>
                          <a:spcPct val="0"/>
                        </a:spcAft>
                      </a:pPr>
                      <a:r>
                        <a:rPr sz="2200" b="1" dirty="0">
                          <a:latin typeface="Times New Roman" panose="02020603050405020304" pitchFamily="18" charset="0"/>
                          <a:ea typeface="Calibri" panose="020F0502020204030204"/>
                          <a:cs typeface="Times New Roman" panose="02020603050405020304" pitchFamily="18" charset="0"/>
                        </a:rPr>
                        <a:t>NO</a:t>
                      </a:r>
                      <a:endParaRPr sz="2200" b="1"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b="1">
                          <a:latin typeface="Times New Roman" panose="02020603050405020304" pitchFamily="18" charset="0"/>
                          <a:ea typeface="Calibri" panose="020F0502020204030204"/>
                          <a:cs typeface="Times New Roman" panose="02020603050405020304" pitchFamily="18" charset="0"/>
                        </a:rPr>
                        <a:t>FIELD NAME</a:t>
                      </a:r>
                      <a:endParaRPr sz="22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b="1">
                          <a:latin typeface="Times New Roman" panose="02020603050405020304" pitchFamily="18" charset="0"/>
                          <a:ea typeface="Calibri" panose="020F0502020204030204"/>
                          <a:cs typeface="Times New Roman" panose="02020603050405020304" pitchFamily="18" charset="0"/>
                        </a:rPr>
                        <a:t>DATATYPE</a:t>
                      </a:r>
                      <a:endParaRPr sz="22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b="1">
                          <a:latin typeface="Times New Roman" panose="02020603050405020304" pitchFamily="18" charset="0"/>
                          <a:ea typeface="Calibri" panose="020F0502020204030204"/>
                          <a:cs typeface="Times New Roman" panose="02020603050405020304" pitchFamily="18" charset="0"/>
                        </a:rPr>
                        <a:t>SIZE</a:t>
                      </a:r>
                      <a:endParaRPr sz="22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b="1">
                          <a:latin typeface="Times New Roman" panose="02020603050405020304" pitchFamily="18" charset="0"/>
                          <a:ea typeface="Calibri" panose="020F0502020204030204"/>
                          <a:cs typeface="Times New Roman" panose="02020603050405020304" pitchFamily="18" charset="0"/>
                        </a:rPr>
                        <a:t>CONSTRAINT</a:t>
                      </a:r>
                      <a:endParaRPr sz="22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5883">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1</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ATTENDENCE_ID</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VARCHAR</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10</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 </a:t>
                      </a:r>
                      <a:r>
                        <a:rPr lang="en-US" sz="2200">
                          <a:latin typeface="Times New Roman" panose="02020603050405020304" pitchFamily="18" charset="0"/>
                          <a:ea typeface="Calibri" panose="020F0502020204030204"/>
                          <a:cs typeface="Times New Roman" panose="02020603050405020304" pitchFamily="18" charset="0"/>
                        </a:rPr>
                        <a:t>PRIMARY KEY </a:t>
                      </a:r>
                      <a:endParaRPr lang="en-US"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40165">
                <a:tc>
                  <a:txBody>
                    <a:bodyPr/>
                    <a:lstStyle/>
                    <a:p>
                      <a:pPr marL="68580" indent="0" algn="ctr">
                        <a:lnSpc>
                          <a:spcPct val="114000"/>
                        </a:lnSpc>
                        <a:spcBef>
                          <a:spcPct val="0"/>
                        </a:spcBef>
                        <a:spcAft>
                          <a:spcPct val="0"/>
                        </a:spcAft>
                      </a:pPr>
                      <a:r>
                        <a:rPr sz="2200" dirty="0">
                          <a:latin typeface="Times New Roman" panose="02020603050405020304" pitchFamily="18" charset="0"/>
                          <a:ea typeface="Calibri" panose="020F0502020204030204"/>
                          <a:cs typeface="Times New Roman" panose="02020603050405020304" pitchFamily="18" charset="0"/>
                        </a:rPr>
                        <a:t>2</a:t>
                      </a:r>
                      <a:endParaRPr sz="22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USER_ID</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VARCHAR</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20</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altLang="en-US" sz="2200">
                          <a:latin typeface="Times New Roman" panose="02020603050405020304" pitchFamily="18" charset="0"/>
                          <a:ea typeface="Calibri" panose="020F0502020204030204"/>
                          <a:cs typeface="Times New Roman" panose="02020603050405020304" pitchFamily="18" charset="0"/>
                        </a:rPr>
                        <a:t>FOREIGN KEY</a:t>
                      </a:r>
                      <a:endParaRPr lang="en-US" sz="220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pPr>
                      <a:endParaRPr lang="en-US"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34053">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3</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ATTENDENCE_DATE</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200" dirty="0">
                          <a:latin typeface="Times New Roman" panose="02020603050405020304" pitchFamily="18" charset="0"/>
                          <a:ea typeface="Calibri" panose="020F0502020204030204"/>
                          <a:cs typeface="Times New Roman" panose="02020603050405020304" pitchFamily="18" charset="0"/>
                        </a:rPr>
                        <a:t>DATE AND TIME</a:t>
                      </a:r>
                      <a:endParaRPr lang="en-IN" sz="22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10</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 </a:t>
                      </a:r>
                      <a:r>
                        <a:rPr lang="en-US" sz="2200">
                          <a:latin typeface="Times New Roman" panose="02020603050405020304" pitchFamily="18" charset="0"/>
                          <a:ea typeface="Calibri" panose="020F0502020204030204"/>
                          <a:cs typeface="Times New Roman" panose="02020603050405020304" pitchFamily="18" charset="0"/>
                        </a:rPr>
                        <a:t>NOT NULL</a:t>
                      </a:r>
                      <a:endParaRPr lang="en-US"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34053">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4</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200">
                          <a:latin typeface="Times New Roman" panose="02020603050405020304" pitchFamily="18" charset="0"/>
                          <a:ea typeface="Calibri" panose="020F0502020204030204"/>
                          <a:cs typeface="Times New Roman" panose="02020603050405020304" pitchFamily="18" charset="0"/>
                        </a:rPr>
                        <a:t>ATTENDENCE_STATUS</a:t>
                      </a:r>
                      <a:endParaRPr lang="en-IN"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VARCHAR</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a:latin typeface="Times New Roman" panose="02020603050405020304" pitchFamily="18" charset="0"/>
                          <a:ea typeface="Calibri" panose="020F0502020204030204"/>
                          <a:cs typeface="Times New Roman" panose="02020603050405020304" pitchFamily="18" charset="0"/>
                        </a:rPr>
                        <a:t>20</a:t>
                      </a:r>
                      <a:endParaRPr sz="22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200" dirty="0">
                          <a:latin typeface="Times New Roman" panose="02020603050405020304" pitchFamily="18" charset="0"/>
                          <a:ea typeface="Calibri" panose="020F0502020204030204"/>
                          <a:cs typeface="Times New Roman" panose="02020603050405020304" pitchFamily="18" charset="0"/>
                        </a:rPr>
                        <a:t> </a:t>
                      </a:r>
                      <a:r>
                        <a:rPr sz="2200" dirty="0">
                          <a:latin typeface="Times New Roman" panose="02020603050405020304" pitchFamily="18" charset="0"/>
                          <a:ea typeface="Calibri" panose="020F0502020204030204"/>
                          <a:cs typeface="Times New Roman" panose="02020603050405020304" pitchFamily="18" charset="0"/>
                          <a:sym typeface="+mn-ea"/>
                        </a:rPr>
                        <a:t> </a:t>
                      </a:r>
                      <a:r>
                        <a:rPr lang="en-IN" sz="2200" dirty="0">
                          <a:latin typeface="Times New Roman" panose="02020603050405020304" pitchFamily="18" charset="0"/>
                          <a:ea typeface="Calibri" panose="020F0502020204030204"/>
                          <a:cs typeface="Times New Roman" panose="02020603050405020304" pitchFamily="18" charset="0"/>
                          <a:sym typeface="+mn-ea"/>
                        </a:rPr>
                        <a:t>NOT NULL</a:t>
                      </a:r>
                      <a:endParaRPr lang="en-IN" sz="2200" dirty="0">
                        <a:latin typeface="Times New Roman" panose="02020603050405020304" pitchFamily="18" charset="0"/>
                        <a:ea typeface="Calibri" panose="020F0502020204030204"/>
                        <a:cs typeface="Times New Roman" panose="02020603050405020304" pitchFamily="18" charset="0"/>
                        <a:sym typeface="+mn-ea"/>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9438" y="6717"/>
            <a:ext cx="4593124" cy="815608"/>
          </a:xfrm>
          <a:prstGeom prst="rect">
            <a:avLst/>
          </a:prstGeom>
          <a:noFill/>
        </p:spPr>
        <p:txBody>
          <a:bodyPr wrap="square" rtlCol="0">
            <a:spAutoFit/>
          </a:bodyPr>
          <a:lstStyle/>
          <a:p>
            <a:pPr algn="l"/>
            <a:endParaRPr lang="en-IN" sz="2200" b="1" u="sng" dirty="0">
              <a:latin typeface="Times New Roman" panose="02020603050405020304" pitchFamily="18" charset="0"/>
              <a:cs typeface="Times New Roman" panose="02020603050405020304" pitchFamily="18" charset="0"/>
            </a:endParaRPr>
          </a:p>
          <a:p>
            <a:pPr algn="ctr"/>
            <a:r>
              <a:rPr lang="en-IN" sz="2500" b="1" u="sng" dirty="0">
                <a:latin typeface="Times New Roman" panose="02020603050405020304" pitchFamily="18" charset="0"/>
                <a:cs typeface="Times New Roman" panose="02020603050405020304" pitchFamily="18" charset="0"/>
              </a:rPr>
              <a:t>5. RECORD TABLE </a:t>
            </a:r>
            <a:endParaRPr lang="en-IN" sz="2500" b="1" u="sng"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0" y="0"/>
            <a:ext cx="1659434" cy="1659434"/>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graphicFrame>
        <p:nvGraphicFramePr>
          <p:cNvPr id="3" name="Table 2"/>
          <p:cNvGraphicFramePr/>
          <p:nvPr/>
        </p:nvGraphicFramePr>
        <p:xfrm>
          <a:off x="564515" y="1666151"/>
          <a:ext cx="10742295" cy="4806696"/>
        </p:xfrm>
        <a:graphic>
          <a:graphicData uri="http://schemas.openxmlformats.org/drawingml/2006/table">
            <a:tbl>
              <a:tblPr/>
              <a:tblGrid>
                <a:gridCol w="2146935"/>
                <a:gridCol w="2477135"/>
                <a:gridCol w="1819275"/>
                <a:gridCol w="2150110"/>
                <a:gridCol w="2148840"/>
              </a:tblGrid>
              <a:tr h="689437">
                <a:tc>
                  <a:txBody>
                    <a:bodyPr/>
                    <a:lstStyle/>
                    <a:p>
                      <a:pPr marL="68580" indent="0" algn="ctr">
                        <a:lnSpc>
                          <a:spcPct val="114000"/>
                        </a:lnSpc>
                        <a:spcBef>
                          <a:spcPct val="0"/>
                        </a:spcBef>
                        <a:spcAft>
                          <a:spcPct val="0"/>
                        </a:spcAft>
                      </a:pPr>
                      <a:r>
                        <a:rPr sz="2400" b="1" dirty="0">
                          <a:latin typeface="Times New Roman" panose="02020603050405020304" pitchFamily="18" charset="0"/>
                          <a:ea typeface="Calibri" panose="020F0502020204030204"/>
                          <a:cs typeface="Times New Roman" panose="02020603050405020304" pitchFamily="18" charset="0"/>
                        </a:rPr>
                        <a:t>NO</a:t>
                      </a:r>
                      <a:endParaRPr sz="2400" b="1"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FIELD NAME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DATATYPE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SIZE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CONSTRAINT</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89437">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1</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RECORD_ID</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VARCHAR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10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 </a:t>
                      </a:r>
                      <a:r>
                        <a:rPr lang="en-US" sz="2400">
                          <a:latin typeface="Times New Roman" panose="02020603050405020304" pitchFamily="18" charset="0"/>
                          <a:ea typeface="Calibri" panose="020F0502020204030204"/>
                          <a:cs typeface="Times New Roman" panose="02020603050405020304" pitchFamily="18" charset="0"/>
                        </a:rPr>
                        <a:t>PRIMARY KEY </a:t>
                      </a: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89437">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2</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dirty="0">
                          <a:latin typeface="Times New Roman" panose="02020603050405020304" pitchFamily="18" charset="0"/>
                          <a:ea typeface="Calibri" panose="020F0502020204030204"/>
                          <a:cs typeface="Times New Roman" panose="02020603050405020304" pitchFamily="18" charset="0"/>
                        </a:rPr>
                        <a:t>FEES RECEIPT</a:t>
                      </a:r>
                      <a:endParaRPr lang="en-IN"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VARCHAR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20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US" sz="2400">
                          <a:latin typeface="Times New Roman" panose="02020603050405020304" pitchFamily="18" charset="0"/>
                          <a:ea typeface="Calibri" panose="020F0502020204030204"/>
                          <a:cs typeface="Times New Roman" panose="02020603050405020304" pitchFamily="18" charset="0"/>
                        </a:rPr>
                        <a:t>NOT NULL</a:t>
                      </a:r>
                      <a:endParaRPr lang="en-US" sz="240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pP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89437">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3</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dirty="0">
                          <a:latin typeface="Times New Roman" panose="02020603050405020304" pitchFamily="18" charset="0"/>
                          <a:ea typeface="Calibri" panose="020F0502020204030204"/>
                          <a:cs typeface="Times New Roman" panose="02020603050405020304" pitchFamily="18" charset="0"/>
                        </a:rPr>
                        <a:t>SEMESTER MARKS</a:t>
                      </a:r>
                      <a:endParaRPr lang="en-IN"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NUMBER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10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 </a:t>
                      </a:r>
                      <a:r>
                        <a:rPr lang="en-US" sz="2400">
                          <a:latin typeface="Times New Roman" panose="02020603050405020304" pitchFamily="18" charset="0"/>
                          <a:ea typeface="Calibri" panose="020F0502020204030204"/>
                          <a:cs typeface="Times New Roman" panose="02020603050405020304" pitchFamily="18" charset="0"/>
                        </a:rPr>
                        <a:t>NOT NULL</a:t>
                      </a: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368104">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4</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MARKSHEET</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VARCHAR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20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 </a:t>
                      </a:r>
                      <a:r>
                        <a:rPr sz="2400">
                          <a:latin typeface="Times New Roman" panose="02020603050405020304" pitchFamily="18" charset="0"/>
                          <a:ea typeface="Calibri" panose="020F0502020204030204"/>
                          <a:cs typeface="Times New Roman" panose="02020603050405020304" pitchFamily="18" charset="0"/>
                          <a:sym typeface="+mn-ea"/>
                        </a:rPr>
                        <a:t> </a:t>
                      </a:r>
                      <a:r>
                        <a:rPr lang="en-IN" sz="2400">
                          <a:latin typeface="Times New Roman" panose="02020603050405020304" pitchFamily="18" charset="0"/>
                          <a:ea typeface="Calibri" panose="020F0502020204030204"/>
                          <a:cs typeface="Times New Roman" panose="02020603050405020304" pitchFamily="18" charset="0"/>
                          <a:sym typeface="+mn-ea"/>
                        </a:rPr>
                        <a:t>UNIQUE</a:t>
                      </a:r>
                      <a:endParaRPr lang="en-IN" sz="2400">
                        <a:latin typeface="Times New Roman" panose="02020603050405020304" pitchFamily="18" charset="0"/>
                        <a:ea typeface="Calibri" panose="020F0502020204030204"/>
                        <a:cs typeface="Times New Roman" panose="02020603050405020304" pitchFamily="18" charset="0"/>
                        <a:sym typeface="+mn-ea"/>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1048254">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5</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USER_ID</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400">
                          <a:latin typeface="Times New Roman" panose="02020603050405020304" pitchFamily="18" charset="0"/>
                          <a:ea typeface="Calibri" panose="020F0502020204030204"/>
                          <a:cs typeface="Times New Roman" panose="02020603050405020304" pitchFamily="18" charset="0"/>
                        </a:rPr>
                        <a:t>VARCHAR</a:t>
                      </a:r>
                      <a:endParaRPr lang="en-IN" alt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10</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400" dirty="0">
                          <a:latin typeface="Times New Roman" panose="02020603050405020304" pitchFamily="18" charset="0"/>
                          <a:ea typeface="Calibri" panose="020F0502020204030204"/>
                          <a:cs typeface="Times New Roman" panose="02020603050405020304" pitchFamily="18" charset="0"/>
                          <a:sym typeface="+mn-ea"/>
                        </a:rPr>
                        <a:t>FOREIGN KEY</a:t>
                      </a:r>
                      <a:endParaRPr lang="en-IN" altLang="en-US" sz="2400" dirty="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buNone/>
                      </a:pPr>
                      <a:endParaRPr lang="en-US"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99438" y="6717"/>
            <a:ext cx="4593124" cy="815608"/>
          </a:xfrm>
          <a:prstGeom prst="rect">
            <a:avLst/>
          </a:prstGeom>
          <a:noFill/>
        </p:spPr>
        <p:txBody>
          <a:bodyPr wrap="square" rtlCol="0">
            <a:spAutoFit/>
          </a:bodyPr>
          <a:lstStyle/>
          <a:p>
            <a:pPr algn="l"/>
            <a:endParaRPr lang="en-IN" sz="2200" b="1" u="sng" dirty="0">
              <a:latin typeface="Times New Roman" panose="02020603050405020304" pitchFamily="18" charset="0"/>
              <a:cs typeface="Times New Roman" panose="02020603050405020304" pitchFamily="18" charset="0"/>
            </a:endParaRPr>
          </a:p>
          <a:p>
            <a:pPr algn="ctr"/>
            <a:r>
              <a:rPr lang="en-IN" sz="2500" b="1" u="sng" dirty="0">
                <a:latin typeface="Times New Roman" panose="02020603050405020304" pitchFamily="18" charset="0"/>
                <a:cs typeface="Times New Roman" panose="02020603050405020304" pitchFamily="18" charset="0"/>
              </a:rPr>
              <a:t>6. NOTIFICATION TABLE </a:t>
            </a:r>
            <a:endParaRPr lang="en-IN" sz="2500" b="1" u="sng"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stretch>
            <a:fillRect/>
          </a:stretch>
        </p:blipFill>
        <p:spPr>
          <a:xfrm>
            <a:off x="0" y="0"/>
            <a:ext cx="1659434" cy="1659434"/>
          </a:xfrm>
          <a:prstGeom prst="rect">
            <a:avLst/>
          </a:prstGeom>
        </p:spPr>
      </p:pic>
      <p:pic>
        <p:nvPicPr>
          <p:cNvPr id="9" name="Picture 8"/>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graphicFrame>
        <p:nvGraphicFramePr>
          <p:cNvPr id="3" name="Table 2"/>
          <p:cNvGraphicFramePr/>
          <p:nvPr/>
        </p:nvGraphicFramePr>
        <p:xfrm>
          <a:off x="530857" y="2040149"/>
          <a:ext cx="11130286" cy="4422521"/>
        </p:xfrm>
        <a:graphic>
          <a:graphicData uri="http://schemas.openxmlformats.org/drawingml/2006/table">
            <a:tbl>
              <a:tblPr/>
              <a:tblGrid>
                <a:gridCol w="2224478"/>
                <a:gridCol w="2566604"/>
                <a:gridCol w="1884984"/>
                <a:gridCol w="2227768"/>
                <a:gridCol w="2226452"/>
              </a:tblGrid>
              <a:tr h="533197">
                <a:tc>
                  <a:txBody>
                    <a:bodyPr/>
                    <a:lstStyle/>
                    <a:p>
                      <a:pPr marL="68580" indent="0" algn="ctr">
                        <a:lnSpc>
                          <a:spcPct val="114000"/>
                        </a:lnSpc>
                        <a:spcBef>
                          <a:spcPct val="0"/>
                        </a:spcBef>
                        <a:spcAft>
                          <a:spcPct val="0"/>
                        </a:spcAft>
                      </a:pPr>
                      <a:r>
                        <a:rPr sz="2400" b="1" dirty="0">
                          <a:latin typeface="Times New Roman" panose="02020603050405020304" pitchFamily="18" charset="0"/>
                          <a:ea typeface="Calibri" panose="020F0502020204030204"/>
                          <a:cs typeface="Times New Roman" panose="02020603050405020304" pitchFamily="18" charset="0"/>
                        </a:rPr>
                        <a:t>NO</a:t>
                      </a:r>
                      <a:endParaRPr sz="2400" b="1"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FIELD NAME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DATATYPE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SIZE</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b="1">
                          <a:latin typeface="Times New Roman" panose="02020603050405020304" pitchFamily="18" charset="0"/>
                          <a:ea typeface="Calibri" panose="020F0502020204030204"/>
                          <a:cs typeface="Times New Roman" panose="02020603050405020304" pitchFamily="18" charset="0"/>
                        </a:rPr>
                        <a:t>CONSTRAINT</a:t>
                      </a:r>
                      <a:endParaRPr sz="2400" b="1">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270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483840">
                <a:tc>
                  <a:txBody>
                    <a:bodyPr/>
                    <a:lstStyle/>
                    <a:p>
                      <a:pPr marL="68580" indent="0" algn="ctr">
                        <a:lnSpc>
                          <a:spcPct val="114000"/>
                        </a:lnSpc>
                        <a:spcBef>
                          <a:spcPct val="0"/>
                        </a:spcBef>
                        <a:spcAft>
                          <a:spcPct val="0"/>
                        </a:spcAft>
                      </a:pPr>
                      <a:r>
                        <a:rPr sz="2400" dirty="0">
                          <a:latin typeface="Times New Roman" panose="02020603050405020304" pitchFamily="18" charset="0"/>
                          <a:ea typeface="Calibri" panose="020F0502020204030204"/>
                          <a:cs typeface="Times New Roman" panose="02020603050405020304" pitchFamily="18" charset="0"/>
                        </a:rPr>
                        <a:t>1</a:t>
                      </a:r>
                      <a:endParaRPr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NOTIFICATION_ID</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VARCHAR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10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 </a:t>
                      </a:r>
                      <a:r>
                        <a:rPr lang="en-US" sz="2400">
                          <a:latin typeface="Times New Roman" panose="02020603050405020304" pitchFamily="18" charset="0"/>
                          <a:ea typeface="Calibri" panose="020F0502020204030204"/>
                          <a:cs typeface="Times New Roman" panose="02020603050405020304" pitchFamily="18" charset="0"/>
                        </a:rPr>
                        <a:t>PRIMARY KEY </a:t>
                      </a: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637473">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2</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MESSAGE</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VARCHAR</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20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US" sz="2400">
                          <a:latin typeface="Times New Roman" panose="02020603050405020304" pitchFamily="18" charset="0"/>
                          <a:ea typeface="Calibri" panose="020F0502020204030204"/>
                          <a:cs typeface="Times New Roman" panose="02020603050405020304" pitchFamily="18" charset="0"/>
                        </a:rPr>
                        <a:t>NOT NULL</a:t>
                      </a:r>
                      <a:endParaRPr lang="en-US" sz="240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pP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31807">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3</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a:latin typeface="Times New Roman" panose="02020603050405020304" pitchFamily="18" charset="0"/>
                          <a:ea typeface="Calibri" panose="020F0502020204030204"/>
                          <a:cs typeface="Times New Roman" panose="02020603050405020304" pitchFamily="18" charset="0"/>
                        </a:rPr>
                        <a:t>DATE &amp; TIME</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lang="en-IN" sz="2400" dirty="0">
                          <a:latin typeface="Times New Roman" panose="02020603050405020304" pitchFamily="18" charset="0"/>
                          <a:ea typeface="Calibri" panose="020F0502020204030204"/>
                          <a:cs typeface="Times New Roman" panose="02020603050405020304" pitchFamily="18" charset="0"/>
                        </a:rPr>
                        <a:t>DATE AND TIME</a:t>
                      </a:r>
                      <a:endParaRPr lang="en-IN"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10</a:t>
                      </a:r>
                      <a:endParaRPr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pPr>
                      <a:r>
                        <a:rPr sz="2400">
                          <a:latin typeface="Times New Roman" panose="02020603050405020304" pitchFamily="18" charset="0"/>
                          <a:ea typeface="Calibri" panose="020F0502020204030204"/>
                          <a:cs typeface="Times New Roman" panose="02020603050405020304" pitchFamily="18" charset="0"/>
                        </a:rPr>
                        <a:t> </a:t>
                      </a:r>
                      <a:r>
                        <a:rPr lang="en-US" sz="2400">
                          <a:latin typeface="Times New Roman" panose="02020603050405020304" pitchFamily="18" charset="0"/>
                          <a:ea typeface="Calibri" panose="020F0502020204030204"/>
                          <a:cs typeface="Times New Roman" panose="02020603050405020304" pitchFamily="18" charset="0"/>
                        </a:rPr>
                        <a:t>NOT NULL</a:t>
                      </a:r>
                      <a:endParaRPr lang="en-US"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591384">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4</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USER_ID</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400" dirty="0" err="1">
                          <a:latin typeface="Times New Roman" panose="02020603050405020304" pitchFamily="18" charset="0"/>
                          <a:ea typeface="Calibri" panose="020F0502020204030204"/>
                          <a:cs typeface="Times New Roman" panose="02020603050405020304" pitchFamily="18" charset="0"/>
                        </a:rPr>
                        <a:t>VARCHAR</a:t>
                      </a:r>
                      <a:endParaRPr lang="en-IN" altLang="en-US"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sz="2400">
                          <a:latin typeface="Times New Roman" panose="02020603050405020304" pitchFamily="18" charset="0"/>
                          <a:ea typeface="Calibri" panose="020F0502020204030204"/>
                          <a:cs typeface="Times New Roman" panose="02020603050405020304" pitchFamily="18" charset="0"/>
                        </a:rPr>
                        <a:t>10</a:t>
                      </a:r>
                      <a:endParaRPr lang="en-IN" sz="240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68580" indent="0" algn="ctr">
                        <a:lnSpc>
                          <a:spcPct val="114000"/>
                        </a:lnSpc>
                        <a:spcBef>
                          <a:spcPct val="0"/>
                        </a:spcBef>
                        <a:spcAft>
                          <a:spcPct val="0"/>
                        </a:spcAft>
                        <a:buNone/>
                      </a:pPr>
                      <a:r>
                        <a:rPr lang="en-IN" altLang="en-US" sz="2400" dirty="0">
                          <a:latin typeface="Times New Roman" panose="02020603050405020304" pitchFamily="18" charset="0"/>
                          <a:ea typeface="Calibri" panose="020F0502020204030204"/>
                          <a:cs typeface="Times New Roman" panose="02020603050405020304" pitchFamily="18" charset="0"/>
                          <a:sym typeface="+mn-ea"/>
                        </a:rPr>
                        <a:t>FOREIGN KEY</a:t>
                      </a:r>
                      <a:endParaRPr lang="en-IN" altLang="en-US" sz="2400" dirty="0">
                        <a:latin typeface="Times New Roman" panose="02020603050405020304" pitchFamily="18" charset="0"/>
                        <a:ea typeface="Calibri" panose="020F0502020204030204"/>
                        <a:cs typeface="Times New Roman" panose="02020603050405020304" pitchFamily="18" charset="0"/>
                      </a:endParaRPr>
                    </a:p>
                    <a:p>
                      <a:pPr marL="68580" indent="0" algn="ctr">
                        <a:lnSpc>
                          <a:spcPct val="114000"/>
                        </a:lnSpc>
                        <a:spcBef>
                          <a:spcPct val="0"/>
                        </a:spcBef>
                        <a:spcAft>
                          <a:spcPct val="0"/>
                        </a:spcAft>
                        <a:buNone/>
                      </a:pPr>
                      <a:endParaRPr lang="en-US" sz="2400" dirty="0">
                        <a:latin typeface="Times New Roman" panose="02020603050405020304" pitchFamily="18" charset="0"/>
                        <a:ea typeface="Calibri" panose="020F0502020204030204"/>
                        <a:cs typeface="Times New Roman" panose="02020603050405020304" pitchFamily="18" charset="0"/>
                      </a:endParaRPr>
                    </a:p>
                  </a:txBody>
                  <a:tcPr marL="68580" marR="68580" marT="0" marB="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a:off x="3237522" y="131164"/>
            <a:ext cx="5113411" cy="430887"/>
          </a:xfrm>
          <a:prstGeom prst="rect">
            <a:avLst/>
          </a:prstGeom>
          <a:noFill/>
        </p:spPr>
        <p:txBody>
          <a:bodyPr wrap="square" rtlCol="0">
            <a:spAutoFit/>
          </a:bodyPr>
          <a:lstStyle/>
          <a:p>
            <a:pPr algn="ctr"/>
            <a:r>
              <a:rPr lang="en-IN" sz="2200" b="1" u="sng" dirty="0">
                <a:latin typeface="Times New Roman" panose="02020603050405020304" pitchFamily="18" charset="0"/>
                <a:cs typeface="Times New Roman" panose="02020603050405020304" pitchFamily="18" charset="0"/>
              </a:rPr>
              <a:t>TASK 7</a:t>
            </a:r>
            <a:endParaRPr lang="en-US" sz="2200" b="1" u="sng" dirty="0">
              <a:latin typeface="Times New Roman" panose="02020603050405020304" pitchFamily="18" charset="0"/>
              <a:cs typeface="Times New Roman" panose="02020603050405020304" pitchFamily="18" charset="0"/>
            </a:endParaRPr>
          </a:p>
        </p:txBody>
      </p:sp>
      <p:sp>
        <p:nvSpPr>
          <p:cNvPr id="11" name="TextBox 10"/>
          <p:cNvSpPr txBox="1"/>
          <p:nvPr/>
        </p:nvSpPr>
        <p:spPr>
          <a:xfrm rot="10800000" flipV="1">
            <a:off x="4639195" y="60657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7.1)Login Page</a:t>
            </a:r>
            <a:endParaRPr lang="en-US" sz="2300" b="1"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4"/>
          <a:stretch>
            <a:fillRect/>
          </a:stretch>
        </p:blipFill>
        <p:spPr>
          <a:xfrm>
            <a:off x="1096738" y="1773021"/>
            <a:ext cx="9998523" cy="4852339"/>
          </a:xfrm>
          <a:prstGeom prst="rect">
            <a:avLst/>
          </a:prstGeom>
          <a:noFill/>
          <a:ln>
            <a:noFill/>
          </a:ln>
        </p:spPr>
      </p:pic>
      <p:sp>
        <p:nvSpPr>
          <p:cNvPr id="19" name="TextBox 18"/>
          <p:cNvSpPr txBox="1"/>
          <p:nvPr/>
        </p:nvSpPr>
        <p:spPr>
          <a:xfrm rot="10800000" flipV="1">
            <a:off x="4522742" y="1302378"/>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IN" sz="2300" b="1" u="sng" dirty="0">
                <a:latin typeface="Times New Roman" panose="02020603050405020304" pitchFamily="18" charset="0"/>
                <a:cs typeface="Times New Roman" panose="02020603050405020304" pitchFamily="18" charset="0"/>
              </a:rPr>
              <a:t>Login As A Teacher </a:t>
            </a:r>
            <a:endParaRPr lang="en-US" sz="23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1659434" cy="1659434"/>
          </a:xfrm>
          <a:prstGeom prst="rect">
            <a:avLst/>
          </a:prstGeom>
        </p:spPr>
      </p:pic>
      <p:pic>
        <p:nvPicPr>
          <p:cNvPr id="7" name="Picture 6"/>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9" name="TextBox 8"/>
          <p:cNvSpPr txBox="1"/>
          <p:nvPr/>
        </p:nvSpPr>
        <p:spPr>
          <a:xfrm rot="10800000" flipV="1">
            <a:off x="4197100" y="60657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IN" sz="2300" b="1" u="sng" dirty="0">
                <a:latin typeface="Times New Roman" panose="02020603050405020304" pitchFamily="18" charset="0"/>
                <a:cs typeface="Times New Roman" panose="02020603050405020304" pitchFamily="18" charset="0"/>
              </a:rPr>
              <a:t>Login As A Student</a:t>
            </a:r>
            <a:endParaRPr lang="en-US" sz="2300" b="1" u="sng"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1035490" y="1769871"/>
            <a:ext cx="10243535" cy="48771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0"/>
            <a:ext cx="1659434" cy="1659434"/>
          </a:xfrm>
          <a:prstGeom prst="rect">
            <a:avLst/>
          </a:prstGeom>
        </p:spPr>
      </p:pic>
      <p:pic>
        <p:nvPicPr>
          <p:cNvPr id="10" name="Picture 9"/>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sp>
        <p:nvSpPr>
          <p:cNvPr id="12" name="TextBox 11"/>
          <p:cNvSpPr txBox="1"/>
          <p:nvPr/>
        </p:nvSpPr>
        <p:spPr>
          <a:xfrm rot="10800000" flipV="1">
            <a:off x="4197100" y="606579"/>
            <a:ext cx="6572519" cy="446276"/>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IN" sz="2300" b="1" u="sng" dirty="0">
                <a:latin typeface="Times New Roman" panose="02020603050405020304" pitchFamily="18" charset="0"/>
                <a:cs typeface="Times New Roman" panose="02020603050405020304" pitchFamily="18" charset="0"/>
              </a:rPr>
              <a:t>Login As A Parent</a:t>
            </a:r>
            <a:endParaRPr lang="en-US" sz="2300" b="1" u="sng"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4"/>
          <a:stretch>
            <a:fillRect/>
          </a:stretch>
        </p:blipFill>
        <p:spPr>
          <a:xfrm>
            <a:off x="1496209" y="1666151"/>
            <a:ext cx="9199581" cy="47435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Box 10"/>
          <p:cNvSpPr txBox="1"/>
          <p:nvPr/>
        </p:nvSpPr>
        <p:spPr>
          <a:xfrm rot="10800000" flipV="1">
            <a:off x="3877195" y="597689"/>
            <a:ext cx="6572519" cy="445135"/>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300" b="1" dirty="0">
                <a:latin typeface="Times New Roman" panose="02020603050405020304" pitchFamily="18" charset="0"/>
                <a:cs typeface="Times New Roman" panose="02020603050405020304" pitchFamily="18" charset="0"/>
              </a:rPr>
              <a:t>7.</a:t>
            </a:r>
            <a:r>
              <a:rPr lang="en-US" altLang="en-IN" sz="2300" b="1" dirty="0">
                <a:latin typeface="Times New Roman" panose="02020603050405020304" pitchFamily="18" charset="0"/>
                <a:cs typeface="Times New Roman" panose="02020603050405020304" pitchFamily="18" charset="0"/>
              </a:rPr>
              <a:t>2</a:t>
            </a:r>
            <a:r>
              <a:rPr lang="en-IN" sz="2300" b="1" dirty="0">
                <a:latin typeface="Times New Roman" panose="02020603050405020304" pitchFamily="18" charset="0"/>
                <a:cs typeface="Times New Roman" panose="02020603050405020304" pitchFamily="18" charset="0"/>
              </a:rPr>
              <a:t>)</a:t>
            </a:r>
            <a:r>
              <a:rPr lang="en-US" altLang="en-IN" sz="2300" b="1" dirty="0">
                <a:latin typeface="Times New Roman" panose="02020603050405020304" pitchFamily="18" charset="0"/>
                <a:cs typeface="Times New Roman" panose="02020603050405020304" pitchFamily="18" charset="0"/>
              </a:rPr>
              <a:t>Validation Controls</a:t>
            </a:r>
            <a:endParaRPr lang="en-US" altLang="en-IN" sz="23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0" y="0"/>
            <a:ext cx="1659434" cy="1659434"/>
          </a:xfrm>
          <a:prstGeom prst="rect">
            <a:avLst/>
          </a:prstGeom>
        </p:spPr>
      </p:pic>
      <p:pic>
        <p:nvPicPr>
          <p:cNvPr id="10" name="Picture 9"/>
          <p:cNvPicPr>
            <a:picLocks noChangeAspect="1"/>
          </p:cNvPicPr>
          <p:nvPr>
            <p:custDataLst>
              <p:tags r:id="rId2"/>
            </p:custDataLst>
          </p:nvPr>
        </p:nvPicPr>
        <p:blipFill>
          <a:blip r:embed="rId3"/>
          <a:stretch>
            <a:fillRect/>
          </a:stretch>
        </p:blipFill>
        <p:spPr>
          <a:xfrm>
            <a:off x="10449308" y="6717"/>
            <a:ext cx="1659434" cy="1659434"/>
          </a:xfrm>
          <a:prstGeom prst="rect">
            <a:avLst/>
          </a:prstGeom>
        </p:spPr>
      </p:pic>
      <p:pic>
        <p:nvPicPr>
          <p:cNvPr id="44" name="Picture 14"/>
          <p:cNvPicPr>
            <a:picLocks noChangeAspect="1"/>
          </p:cNvPicPr>
          <p:nvPr/>
        </p:nvPicPr>
        <p:blipFill>
          <a:blip r:embed="rId4"/>
          <a:stretch>
            <a:fillRect/>
          </a:stretch>
        </p:blipFill>
        <p:spPr>
          <a:xfrm>
            <a:off x="1353820" y="1826895"/>
            <a:ext cx="9484360" cy="4709160"/>
          </a:xfrm>
          <a:prstGeom prst="rect">
            <a:avLst/>
          </a:prstGeom>
          <a:noFill/>
          <a:ln>
            <a:noFill/>
          </a:ln>
        </p:spPr>
      </p:pic>
      <p:sp>
        <p:nvSpPr>
          <p:cNvPr id="12" name="TextBox 11"/>
          <p:cNvSpPr txBox="1"/>
          <p:nvPr/>
        </p:nvSpPr>
        <p:spPr>
          <a:xfrm rot="10800000" flipV="1">
            <a:off x="3964055" y="1219989"/>
            <a:ext cx="6572519" cy="39878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000" u="sng" dirty="0">
                <a:latin typeface="Times New Roman" panose="02020603050405020304" pitchFamily="18" charset="0"/>
                <a:cs typeface="Times New Roman" panose="02020603050405020304" pitchFamily="18" charset="0"/>
              </a:rPr>
              <a:t>Compare Validator</a:t>
            </a:r>
            <a:endParaRPr lang="en-US" sz="2000"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Box 11"/>
          <p:cNvSpPr txBox="1"/>
          <p:nvPr/>
        </p:nvSpPr>
        <p:spPr>
          <a:xfrm rot="10800000" flipV="1">
            <a:off x="3964055" y="1219989"/>
            <a:ext cx="6572519" cy="39878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000" u="sng" dirty="0">
                <a:latin typeface="Times New Roman" panose="02020603050405020304" pitchFamily="18" charset="0"/>
                <a:cs typeface="Times New Roman" panose="02020603050405020304" pitchFamily="18" charset="0"/>
              </a:rPr>
              <a:t>Regular Expression Validator</a:t>
            </a:r>
            <a:endParaRPr lang="en-US" sz="2000" u="sng" dirty="0">
              <a:latin typeface="Times New Roman" panose="02020603050405020304" pitchFamily="18" charset="0"/>
              <a:cs typeface="Times New Roman" panose="02020603050405020304" pitchFamily="18" charset="0"/>
            </a:endParaRPr>
          </a:p>
        </p:txBody>
      </p:sp>
      <p:pic>
        <p:nvPicPr>
          <p:cNvPr id="46" name="Picture 16"/>
          <p:cNvPicPr>
            <a:picLocks noChangeAspect="1"/>
          </p:cNvPicPr>
          <p:nvPr/>
        </p:nvPicPr>
        <p:blipFill>
          <a:blip r:embed="rId1"/>
          <a:stretch>
            <a:fillRect/>
          </a:stretch>
        </p:blipFill>
        <p:spPr>
          <a:xfrm>
            <a:off x="1666240" y="1722755"/>
            <a:ext cx="8870315" cy="4622165"/>
          </a:xfrm>
          <a:prstGeom prst="rect">
            <a:avLst/>
          </a:prstGeom>
          <a:noFill/>
          <a:ln>
            <a:noFill/>
          </a:ln>
        </p:spPr>
      </p:pic>
      <p:pic>
        <p:nvPicPr>
          <p:cNvPr id="8" name="Picture 7"/>
          <p:cNvPicPr>
            <a:picLocks noChangeAspect="1"/>
          </p:cNvPicPr>
          <p:nvPr/>
        </p:nvPicPr>
        <p:blipFill>
          <a:blip r:embed="rId2"/>
          <a:stretch>
            <a:fillRect/>
          </a:stretch>
        </p:blipFill>
        <p:spPr>
          <a:xfrm>
            <a:off x="0" y="0"/>
            <a:ext cx="1659434" cy="1659434"/>
          </a:xfrm>
          <a:prstGeom prst="rect">
            <a:avLst/>
          </a:prstGeom>
        </p:spPr>
      </p:pic>
      <p:pic>
        <p:nvPicPr>
          <p:cNvPr id="10" name="Picture 9"/>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 name="Picture 15"/>
          <p:cNvPicPr>
            <a:picLocks noChangeAspect="1"/>
          </p:cNvPicPr>
          <p:nvPr/>
        </p:nvPicPr>
        <p:blipFill>
          <a:blip r:embed="rId1"/>
          <a:stretch>
            <a:fillRect/>
          </a:stretch>
        </p:blipFill>
        <p:spPr>
          <a:xfrm>
            <a:off x="1317625" y="1666240"/>
            <a:ext cx="9018905" cy="4799965"/>
          </a:xfrm>
          <a:prstGeom prst="rect">
            <a:avLst/>
          </a:prstGeom>
          <a:noFill/>
          <a:ln>
            <a:noFill/>
          </a:ln>
        </p:spPr>
      </p:pic>
      <p:sp>
        <p:nvSpPr>
          <p:cNvPr id="12" name="TextBox 11"/>
          <p:cNvSpPr txBox="1"/>
          <p:nvPr/>
        </p:nvSpPr>
        <p:spPr>
          <a:xfrm rot="10800000" flipV="1">
            <a:off x="3462405" y="897409"/>
            <a:ext cx="6572519" cy="39878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000" u="sng" dirty="0">
                <a:latin typeface="Times New Roman" panose="02020603050405020304" pitchFamily="18" charset="0"/>
                <a:cs typeface="Times New Roman" panose="02020603050405020304" pitchFamily="18" charset="0"/>
              </a:rPr>
              <a:t>Required Field Validator</a:t>
            </a:r>
            <a:endParaRPr lang="en-US" sz="2000" u="sng"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0" y="0"/>
            <a:ext cx="1659434" cy="1659434"/>
          </a:xfrm>
          <a:prstGeom prst="rect">
            <a:avLst/>
          </a:prstGeom>
        </p:spPr>
      </p:pic>
      <p:pic>
        <p:nvPicPr>
          <p:cNvPr id="10" name="Picture 9"/>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7" name="Picture 17"/>
          <p:cNvPicPr>
            <a:picLocks noChangeAspect="1"/>
          </p:cNvPicPr>
          <p:nvPr/>
        </p:nvPicPr>
        <p:blipFill>
          <a:blip r:embed="rId1"/>
          <a:stretch>
            <a:fillRect/>
          </a:stretch>
        </p:blipFill>
        <p:spPr>
          <a:xfrm>
            <a:off x="1659255" y="1815465"/>
            <a:ext cx="8874125" cy="4491355"/>
          </a:xfrm>
          <a:prstGeom prst="rect">
            <a:avLst/>
          </a:prstGeom>
          <a:noFill/>
          <a:ln>
            <a:noFill/>
          </a:ln>
        </p:spPr>
      </p:pic>
      <p:sp>
        <p:nvSpPr>
          <p:cNvPr id="12" name="TextBox 11"/>
          <p:cNvSpPr txBox="1"/>
          <p:nvPr/>
        </p:nvSpPr>
        <p:spPr>
          <a:xfrm rot="10800000" flipV="1">
            <a:off x="3462405" y="897409"/>
            <a:ext cx="6572519" cy="398780"/>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Wingdings" panose="05000000000000000000" pitchFamily="2" charset="2"/>
              <a:buChar char="Ø"/>
            </a:pPr>
            <a:r>
              <a:rPr lang="en-US" sz="2000" u="sng" dirty="0">
                <a:latin typeface="Times New Roman" panose="02020603050405020304" pitchFamily="18" charset="0"/>
                <a:cs typeface="Times New Roman" panose="02020603050405020304" pitchFamily="18" charset="0"/>
              </a:rPr>
              <a:t>Java Script Validator or Success Validator</a:t>
            </a:r>
            <a:endParaRPr lang="en-US" sz="2000" u="sng"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0" y="0"/>
            <a:ext cx="1659434" cy="1659434"/>
          </a:xfrm>
          <a:prstGeom prst="rect">
            <a:avLst/>
          </a:prstGeom>
        </p:spPr>
      </p:pic>
      <p:pic>
        <p:nvPicPr>
          <p:cNvPr id="10" name="Picture 9"/>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72920"/>
            <a:ext cx="10515600" cy="5654675"/>
          </a:xfrm>
        </p:spPr>
        <p:txBody>
          <a:bodyPr/>
          <a:lstStyle/>
          <a:p>
            <a:pPr>
              <a:buFont typeface="Wingdings" panose="05000000000000000000" charset="0"/>
              <a:buChar char="Ø"/>
            </a:pPr>
            <a:r>
              <a:rPr lang="en-IN" altLang="en-US" b="1" dirty="0"/>
              <a:t> </a:t>
            </a:r>
            <a:r>
              <a:rPr lang="en-IN" altLang="en-US" sz="3200" b="1" dirty="0" err="1"/>
              <a:t>Defination</a:t>
            </a:r>
            <a:r>
              <a:rPr lang="en-IN" altLang="en-US" sz="3200" b="1" dirty="0"/>
              <a:t> </a:t>
            </a:r>
            <a:r>
              <a:rPr lang="en-IN" altLang="en-US" b="1" dirty="0"/>
              <a:t>: </a:t>
            </a:r>
            <a:endParaRPr lang="en-IN" altLang="en-US" b="1" dirty="0"/>
          </a:p>
          <a:p>
            <a:pPr marL="0" indent="0">
              <a:lnSpc>
                <a:spcPct val="150000"/>
              </a:lnSpc>
              <a:buFont typeface="Wingdings" panose="05000000000000000000" charset="0"/>
              <a:buNone/>
            </a:pPr>
            <a:r>
              <a:rPr lang="en-IN" altLang="en-US" sz="2400" b="1" dirty="0"/>
              <a:t>                              </a:t>
            </a:r>
            <a:r>
              <a:rPr lang="en-IN" altLang="en-US" sz="2400" b="1" dirty="0">
                <a:latin typeface="Arial" panose="020B0604020202020204" pitchFamily="34" charset="0"/>
                <a:cs typeface="Arial" panose="020B0604020202020204" pitchFamily="34" charset="0"/>
              </a:rPr>
              <a:t>  </a:t>
            </a:r>
            <a:r>
              <a:rPr lang="en-IN" altLang="en-US" sz="2400" b="1" dirty="0">
                <a:latin typeface="+mj-lt"/>
                <a:cs typeface="+mj-lt"/>
              </a:rPr>
              <a:t> </a:t>
            </a:r>
            <a:r>
              <a:rPr lang="en-IN" altLang="en-US" sz="2400" dirty="0" err="1">
                <a:latin typeface="Times New Roman" panose="02020603050405020304" pitchFamily="18" charset="0"/>
                <a:cs typeface="Times New Roman" panose="02020603050405020304" pitchFamily="18" charset="0"/>
              </a:rPr>
              <a:t>Mymento</a:t>
            </a:r>
            <a:r>
              <a:rPr lang="en-IN" altLang="en-US" sz="2400" dirty="0">
                <a:latin typeface="Times New Roman" panose="02020603050405020304" pitchFamily="18" charset="0"/>
                <a:cs typeface="Times New Roman" panose="02020603050405020304" pitchFamily="18" charset="0"/>
              </a:rPr>
              <a:t> is a web-based platform designed to manage and display student information, including academic records, attendance, and mentor details. It allows secure access for students, faculty, and parents, ensuring data integrity and streamlined communication while preventing unauthorized changes to critical information.</a:t>
            </a:r>
            <a:br>
              <a:rPr lang="en-IN" altLang="en-US" sz="2400" dirty="0">
                <a:latin typeface="Times New Roman" panose="02020603050405020304" pitchFamily="18" charset="0"/>
                <a:cs typeface="Times New Roman" panose="02020603050405020304" pitchFamily="18" charset="0"/>
              </a:rPr>
            </a:br>
            <a:r>
              <a:rPr lang="en-IN" altLang="en-US" sz="2400" dirty="0">
                <a:latin typeface="Arial" panose="020B0604020202020204" pitchFamily="34" charset="0"/>
                <a:cs typeface="Arial" panose="020B0604020202020204" pitchFamily="34" charset="0"/>
              </a:rPr>
              <a:t>                     </a:t>
            </a:r>
            <a:endParaRPr lang="en-IN" altLang="en-US" sz="2400" dirty="0">
              <a:latin typeface="Arial" panose="020B0604020202020204" pitchFamily="34" charset="0"/>
              <a:cs typeface="Arial" panose="020B0604020202020204" pitchFamily="34" charset="0"/>
            </a:endParaRPr>
          </a:p>
          <a:p>
            <a:pPr marL="0" indent="0" algn="l">
              <a:buFont typeface="Wingdings" panose="05000000000000000000" charset="0"/>
              <a:buNone/>
            </a:pPr>
            <a:endParaRPr lang="en-IN" altLang="en-US" sz="2400" dirty="0">
              <a:latin typeface="Arial" panose="020B0604020202020204" pitchFamily="34" charset="0"/>
              <a:cs typeface="Arial" panose="020B0604020202020204" pitchFamily="34" charset="0"/>
            </a:endParaRPr>
          </a:p>
        </p:txBody>
      </p:sp>
      <p:pic>
        <p:nvPicPr>
          <p:cNvPr id="9" name="Picture 8"/>
          <p:cNvPicPr>
            <a:picLocks noChangeAspect="1"/>
          </p:cNvPicPr>
          <p:nvPr>
            <p:custDataLst>
              <p:tags r:id="rId1"/>
            </p:custDataLst>
          </p:nvPr>
        </p:nvPicPr>
        <p:blipFill>
          <a:blip r:embed="rId2"/>
          <a:stretch>
            <a:fillRect/>
          </a:stretch>
        </p:blipFill>
        <p:spPr>
          <a:xfrm>
            <a:off x="10449308" y="6717"/>
            <a:ext cx="1659434" cy="1659434"/>
          </a:xfrm>
          <a:prstGeom prst="rect">
            <a:avLst/>
          </a:prstGeom>
        </p:spPr>
      </p:pic>
      <p:pic>
        <p:nvPicPr>
          <p:cNvPr id="8" name="Picture 7"/>
          <p:cNvPicPr>
            <a:picLocks noChangeAspect="1"/>
          </p:cNvPicPr>
          <p:nvPr>
            <p:custDataLst>
              <p:tags r:id="rId3"/>
            </p:custDataLst>
          </p:nvPr>
        </p:nvPicPr>
        <p:blipFill>
          <a:blip r:embed="rId4"/>
          <a:stretch>
            <a:fillRect/>
          </a:stretch>
        </p:blipFill>
        <p:spPr>
          <a:xfrm>
            <a:off x="1" y="-25366"/>
            <a:ext cx="1659434" cy="1659434"/>
          </a:xfrm>
          <a:prstGeom prst="rect">
            <a:avLst/>
          </a:prstGeom>
        </p:spPr>
      </p:pic>
      <p:sp>
        <p:nvSpPr>
          <p:cNvPr id="5" name="TextBox 4"/>
          <p:cNvSpPr txBox="1"/>
          <p:nvPr/>
        </p:nvSpPr>
        <p:spPr>
          <a:xfrm rot="10800000" flipV="1">
            <a:off x="4817322" y="596602"/>
            <a:ext cx="3143510" cy="41549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100" b="1" dirty="0"/>
              <a:t>1.2) PROJECT DEFINITION</a:t>
            </a:r>
            <a:endParaRPr lang="en-US" sz="21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7" name="Picture 6"/>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9" name="TextBox 8"/>
          <p:cNvSpPr txBox="1"/>
          <p:nvPr/>
        </p:nvSpPr>
        <p:spPr>
          <a:xfrm rot="10800000" flipV="1">
            <a:off x="4817322" y="596602"/>
            <a:ext cx="3143510" cy="415498"/>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100" b="1" dirty="0"/>
              <a:t>1.3) TECHNOLOGY USED</a:t>
            </a:r>
            <a:endParaRPr lang="en-US" sz="2100" b="1" dirty="0"/>
          </a:p>
        </p:txBody>
      </p:sp>
      <p:sp>
        <p:nvSpPr>
          <p:cNvPr id="10" name="TextBox 9"/>
          <p:cNvSpPr txBox="1"/>
          <p:nvPr/>
        </p:nvSpPr>
        <p:spPr>
          <a:xfrm>
            <a:off x="2290504" y="2828835"/>
            <a:ext cx="8988521" cy="1200329"/>
          </a:xfrm>
          <a:prstGeom prst="rect">
            <a:avLst/>
          </a:prstGeom>
          <a:noFill/>
        </p:spPr>
        <p:txBody>
          <a:bodyPr wrap="square" rtlCol="0">
            <a:spAutoFit/>
          </a:bodyPr>
          <a:lstStyle/>
          <a:p>
            <a:pPr marL="342900" indent="-342900" algn="l">
              <a:buFont typeface="Arial" panose="020B0604020202020204" pitchFamily="34" charset="0"/>
              <a:buChar char="•"/>
            </a:pPr>
            <a:r>
              <a:rPr lang="en-IN" sz="2400" b="1" dirty="0"/>
              <a:t>Front End :  </a:t>
            </a:r>
            <a:r>
              <a:rPr lang="en-IN" sz="2400" dirty="0"/>
              <a:t> 1) HTML          2) CSS          3)JAVASCRIPT</a:t>
            </a:r>
            <a:endParaRPr lang="en-IN" sz="2400" dirty="0"/>
          </a:p>
          <a:p>
            <a:pPr marL="342900" indent="-342900" algn="l">
              <a:buFont typeface="Arial" panose="020B0604020202020204" pitchFamily="34" charset="0"/>
              <a:buChar char="•"/>
            </a:pPr>
            <a:endParaRPr lang="en-IN" sz="2400" dirty="0"/>
          </a:p>
          <a:p>
            <a:pPr marL="342900" indent="-342900" algn="l">
              <a:buFont typeface="Arial" panose="020B0604020202020204" pitchFamily="34" charset="0"/>
              <a:buChar char="•"/>
            </a:pPr>
            <a:r>
              <a:rPr lang="en-IN" sz="2400" b="1" dirty="0"/>
              <a:t>Back End :  </a:t>
            </a:r>
            <a:r>
              <a:rPr lang="en-IN" sz="2400" dirty="0"/>
              <a:t> 1) MYSQL      2) PYTHON</a:t>
            </a:r>
            <a:endParaRPr lang="en-I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590" y="1784350"/>
            <a:ext cx="10515600" cy="4850765"/>
          </a:xfrm>
        </p:spPr>
        <p:txBody>
          <a:bodyPr>
            <a:normAutofit fontScale="85000" lnSpcReduction="20000"/>
          </a:bodyPr>
          <a:lstStyle/>
          <a:p>
            <a:pPr marL="0" indent="0">
              <a:buNone/>
            </a:pPr>
            <a:r>
              <a:rPr lang="en-US" dirty="0">
                <a:latin typeface="+mn-ea"/>
                <a:cs typeface="+mn-ea"/>
              </a:rPr>
              <a:t>1. </a:t>
            </a:r>
            <a:r>
              <a:rPr lang="en-US" b="1" u="sng" dirty="0">
                <a:latin typeface="Times New Roman" panose="02020603050405020304" pitchFamily="18" charset="0"/>
                <a:cs typeface="Times New Roman" panose="02020603050405020304" pitchFamily="18" charset="0"/>
              </a:rPr>
              <a:t>User Management</a:t>
            </a:r>
            <a:endParaRPr lang="en-US" b="1" u="sng"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Student Access:</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 View personal info, </a:t>
            </a:r>
            <a:r>
              <a:rPr lang="en-US" dirty="0" err="1">
                <a:latin typeface="Times New Roman" panose="02020603050405020304" pitchFamily="18" charset="0"/>
                <a:cs typeface="Times New Roman" panose="02020603050405020304" pitchFamily="18" charset="0"/>
              </a:rPr>
              <a:t>marksheets</a:t>
            </a:r>
            <a:r>
              <a:rPr lang="en-US" dirty="0">
                <a:latin typeface="Times New Roman" panose="02020603050405020304" pitchFamily="18" charset="0"/>
                <a:cs typeface="Times New Roman" panose="02020603050405020304" pitchFamily="18" charset="0"/>
              </a:rPr>
              <a:t>, attendance, and mentor details.</a:t>
            </a:r>
            <a:endParaRPr lang="en-US"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Admin Access (Faculty):</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Manage student details, academic records, attendance, and mentors.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a:t>
            </a:r>
            <a:r>
              <a:rPr lang="en-US" b="1" u="sng" dirty="0">
                <a:latin typeface="Times New Roman" panose="02020603050405020304" pitchFamily="18" charset="0"/>
                <a:cs typeface="Times New Roman" panose="02020603050405020304" pitchFamily="18" charset="0"/>
              </a:rPr>
              <a:t>Data Management</a:t>
            </a:r>
            <a:endParaRPr lang="en-US" b="1" u="sng" dirty="0">
              <a:latin typeface="Times New Roman" panose="02020603050405020304" pitchFamily="18" charset="0"/>
              <a:cs typeface="Times New Roman" panose="02020603050405020304" pitchFamily="18" charset="0"/>
            </a:endParaRPr>
          </a:p>
          <a:p>
            <a:pPr marL="0" indent="0" algn="just">
              <a:buNone/>
            </a:pP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Store and update personal info, academic records, and attendance.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a:t>
            </a:r>
            <a:r>
              <a:rPr lang="en-US" b="1" u="sng" dirty="0">
                <a:latin typeface="Times New Roman" panose="02020603050405020304" pitchFamily="18" charset="0"/>
                <a:cs typeface="Times New Roman" panose="02020603050405020304" pitchFamily="18" charset="0"/>
              </a:rPr>
              <a:t>Security and Permissions</a:t>
            </a:r>
            <a:endParaRPr lang="en-US" b="1" u="sng" dirty="0">
              <a:latin typeface="Times New Roman" panose="02020603050405020304" pitchFamily="18" charset="0"/>
              <a:cs typeface="Times New Roman" panose="02020603050405020304" pitchFamily="18" charset="0"/>
            </a:endParaRPr>
          </a:p>
          <a:p>
            <a:pPr marL="0" indent="0" algn="just">
              <a:buNone/>
            </a:pP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Students view only their details.</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Admins control data changes.</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mn-ea"/>
              <a:cs typeface="+mn-ea"/>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5" name="TextBox 4"/>
          <p:cNvSpPr txBox="1"/>
          <p:nvPr/>
        </p:nvSpPr>
        <p:spPr>
          <a:xfrm>
            <a:off x="3237522" y="131164"/>
            <a:ext cx="5113411" cy="430887"/>
          </a:xfrm>
          <a:prstGeom prst="rect">
            <a:avLst/>
          </a:prstGeom>
          <a:noFill/>
        </p:spPr>
        <p:txBody>
          <a:bodyPr wrap="square" rtlCol="0">
            <a:spAutoFit/>
          </a:bodyPr>
          <a:lstStyle/>
          <a:p>
            <a:pPr algn="ctr"/>
            <a:r>
              <a:rPr lang="en-IN" sz="2200" b="1" u="sng" dirty="0"/>
              <a:t>TASK 2</a:t>
            </a:r>
            <a:endParaRPr lang="en-US" sz="2200" b="1" u="sng" dirty="0"/>
          </a:p>
        </p:txBody>
      </p:sp>
      <p:sp>
        <p:nvSpPr>
          <p:cNvPr id="11" name="TextBox 10"/>
          <p:cNvSpPr txBox="1"/>
          <p:nvPr/>
        </p:nvSpPr>
        <p:spPr>
          <a:xfrm rot="10800000" flipV="1">
            <a:off x="3503843" y="680250"/>
            <a:ext cx="5395457"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2.1) PROJECT SCOPE AND OBJECTIVE</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8325" y="755015"/>
            <a:ext cx="10515600" cy="6102985"/>
          </a:xfrm>
        </p:spPr>
        <p:txBody>
          <a:bodyPr>
            <a:noAutofit/>
          </a:bodyPr>
          <a:lstStyle/>
          <a:p>
            <a:pPr marL="0" indent="0">
              <a:buNone/>
            </a:pPr>
            <a:r>
              <a:rPr lang="en-US" sz="2000" b="1" dirty="0"/>
              <a:t>4</a:t>
            </a:r>
            <a:r>
              <a:rPr lang="en-US" sz="2000" b="1" dirty="0">
                <a:latin typeface="Times New Roman" panose="02020603050405020304" pitchFamily="18" charset="0"/>
                <a:cs typeface="Times New Roman" panose="02020603050405020304" pitchFamily="18" charset="0"/>
              </a:rPr>
              <a:t>. </a:t>
            </a:r>
            <a:r>
              <a:rPr lang="en-US" sz="2000" b="1" u="sng" dirty="0">
                <a:latin typeface="Times New Roman" panose="02020603050405020304" pitchFamily="18" charset="0"/>
                <a:cs typeface="Times New Roman" panose="02020603050405020304" pitchFamily="18" charset="0"/>
              </a:rPr>
              <a:t>Communication and Notifications</a:t>
            </a:r>
            <a:endParaRPr lang="en-US" sz="2000" b="1" u="sng"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Display mentor details.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Notify users of updates.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5. </a:t>
            </a:r>
            <a:r>
              <a:rPr lang="en-US" sz="2000" b="1" u="sng" dirty="0">
                <a:latin typeface="Times New Roman" panose="02020603050405020304" pitchFamily="18" charset="0"/>
                <a:cs typeface="Times New Roman" panose="02020603050405020304" pitchFamily="18" charset="0"/>
              </a:rPr>
              <a:t>Reporting and Analytics</a:t>
            </a:r>
            <a:endParaRPr lang="en-US" sz="2000" b="1" u="sng"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Generate performance and attendance reports.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Analyze trends.</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6. </a:t>
            </a:r>
            <a:r>
              <a:rPr lang="en-US" sz="2000" b="1" u="sng" dirty="0">
                <a:latin typeface="Times New Roman" panose="02020603050405020304" pitchFamily="18" charset="0"/>
                <a:cs typeface="Times New Roman" panose="02020603050405020304" pitchFamily="18" charset="0"/>
              </a:rPr>
              <a:t>User Interface and Experience</a:t>
            </a:r>
            <a:endParaRPr lang="en-US" sz="2000" b="1" u="sng"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User-friendly dashboards.</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Mobile-friendly design.</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7. </a:t>
            </a:r>
            <a:r>
              <a:rPr lang="en-US" sz="2000" b="1" u="sng" dirty="0">
                <a:latin typeface="Times New Roman" panose="02020603050405020304" pitchFamily="18" charset="0"/>
                <a:cs typeface="Times New Roman" panose="02020603050405020304" pitchFamily="18" charset="0"/>
              </a:rPr>
              <a:t>Scalability and Maintenance</a:t>
            </a:r>
            <a:endParaRPr lang="en-US" sz="2000" b="1" u="sng"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Handle growth in users and data.</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 Regular updates and maintenance.</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3425" y="1692678"/>
            <a:ext cx="10515600" cy="4776470"/>
          </a:xfrm>
        </p:spPr>
        <p:txBody>
          <a:bodyPr/>
          <a:lstStyle/>
          <a:p>
            <a:pPr algn="just">
              <a:lnSpc>
                <a:spcPct val="100000"/>
              </a:lnSpc>
            </a:pPr>
            <a:r>
              <a:rPr lang="en-IN" altLang="en-US" dirty="0"/>
              <a:t>    </a:t>
            </a:r>
            <a:r>
              <a:rPr lang="en-US" dirty="0">
                <a:latin typeface="Times New Roman" panose="02020603050405020304" pitchFamily="18" charset="0"/>
                <a:cs typeface="Times New Roman" panose="02020603050405020304" pitchFamily="18" charset="0"/>
              </a:rPr>
              <a:t>The current system uses physical mentoring books managed by mentors (admins). It requires physical storage, manual data entry, and in-person access, making it prone to human error and data loss. Communication and updates are manual, with no automated notifications. Generating reports and analyzing trends is time-consuming. Accessibility is limited, and scalability is challenging as student numbers grow. Maintenance involves physical upkeep and protection. Transitioning to a digital system like Memento would improve accuracy, efficiency, and accessibility.</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1"/>
            </p:custDataLst>
          </p:nvPr>
        </p:nvPicPr>
        <p:blipFill>
          <a:blip r:embed="rId2"/>
          <a:stretch>
            <a:fillRect/>
          </a:stretch>
        </p:blipFill>
        <p:spPr>
          <a:xfrm>
            <a:off x="1" y="-25366"/>
            <a:ext cx="1659434" cy="1659434"/>
          </a:xfrm>
          <a:prstGeom prst="rect">
            <a:avLst/>
          </a:prstGeom>
        </p:spPr>
      </p:pic>
      <p:pic>
        <p:nvPicPr>
          <p:cNvPr id="9" name="Picture 8"/>
          <p:cNvPicPr>
            <a:picLocks noChangeAspect="1"/>
          </p:cNvPicPr>
          <p:nvPr>
            <p:custDataLst>
              <p:tags r:id="rId3"/>
            </p:custDataLst>
          </p:nvPr>
        </p:nvPicPr>
        <p:blipFill>
          <a:blip r:embed="rId4"/>
          <a:stretch>
            <a:fillRect/>
          </a:stretch>
        </p:blipFill>
        <p:spPr>
          <a:xfrm>
            <a:off x="10449308" y="6717"/>
            <a:ext cx="1659434" cy="1659434"/>
          </a:xfrm>
          <a:prstGeom prst="rect">
            <a:avLst/>
          </a:prstGeom>
        </p:spPr>
      </p:pic>
      <p:sp>
        <p:nvSpPr>
          <p:cNvPr id="7" name="TextBox 6"/>
          <p:cNvSpPr txBox="1"/>
          <p:nvPr/>
        </p:nvSpPr>
        <p:spPr>
          <a:xfrm rot="10800000" flipV="1">
            <a:off x="3896839" y="373464"/>
            <a:ext cx="4783521" cy="430887"/>
          </a:xfrm>
          <a:prstGeom prst="rect">
            <a:avLst/>
          </a:prstGeom>
          <a:noFill/>
        </p:spPr>
        <p:txBody>
          <a:bodyPr rot="0" spcFirstLastPara="0" vert="horz" wrap="square" lIns="91440" tIns="45720" rIns="91440" bIns="45720" numCol="1" spcCol="0" rtlCol="0" fromWordArt="0" anchor="t" anchorCtr="0" forceAA="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IN" sz="2200" b="1" dirty="0">
                <a:latin typeface="Times New Roman" panose="02020603050405020304" pitchFamily="18" charset="0"/>
                <a:cs typeface="Times New Roman" panose="02020603050405020304" pitchFamily="18" charset="0"/>
              </a:rPr>
              <a:t>2.2) STUDY OF EXISTING SYSTEM</a:t>
            </a:r>
            <a:endParaRPr lang="en-US" sz="2200" b="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TABLE_ENDDRAG_ORIGIN_RECT" val="671*246"/>
  <p:tag name="TABLE_ENDDRAG_RECT" val="144*195*671*246"/>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14401</Words>
  <Application>WPS Presentation</Application>
  <PresentationFormat>Widescreen</PresentationFormat>
  <Paragraphs>992</Paragraphs>
  <Slides>49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Arial</vt:lpstr>
      <vt:lpstr>SimSun</vt:lpstr>
      <vt:lpstr>Wingdings</vt:lpstr>
      <vt:lpstr>Times New Roman</vt:lpstr>
      <vt:lpstr>Wingdings</vt:lpstr>
      <vt:lpstr>Calibri</vt:lpstr>
      <vt:lpstr>Microsoft YaHei</vt:lpstr>
      <vt:lpstr>Arial Unicode MS</vt:lpstr>
      <vt:lpstr>Calibri Light</vt:lpstr>
      <vt:lpstr>Symbol</vt:lpstr>
      <vt:lpstr>等线</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TAKSHAL</dc:creator>
  <cp:lastModifiedBy>devarsh</cp:lastModifiedBy>
  <cp:revision>43</cp:revision>
  <dcterms:created xsi:type="dcterms:W3CDTF">2024-07-14T13:37:00Z</dcterms:created>
  <dcterms:modified xsi:type="dcterms:W3CDTF">2024-10-15T04:32:35Z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3E5E6CF2B35A4FFCAD41D870491FA09F_11</vt:lpwstr>
  </property>
  <property fmtid="{D5CDD505-2E9C-101B-9397-08002B2CF9AE}" pid="3" name="KSOProductBuildVer">
    <vt:lpwstr>1033-12.2.0.18586</vt:lpwstr>
  </property>
</Properties>
</file>